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87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8" r:id="rId11"/>
    <p:sldId id="266" r:id="rId12"/>
    <p:sldId id="267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BBA6E-24D4-0A4B-BF08-AE5EAED0D7CA}" type="datetimeFigureOut">
              <a:rPr lang="en-US" smtClean="0"/>
              <a:t>7/06/12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60045-0303-754E-9DC2-D9E0ED88C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6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7CF90BA-6662-A146-8DC1-39BF3ADD3D7A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3ED598-7ED1-4448-B55B-28A5BC72894C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5C75985-1A92-E342-BD8C-2F95BB6D0F70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5C75985-1A92-E342-BD8C-2F95BB6D0F70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AU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2906-8E39-6C48-8A27-66CF6903806D}" type="datetimeFigureOut">
              <a:rPr lang="en-US" smtClean="0"/>
              <a:t>7/06/12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2906-8E39-6C48-8A27-66CF6903806D}" type="datetimeFigureOut">
              <a:rPr lang="en-US" smtClean="0"/>
              <a:t>7/06/12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0D3A-09C8-7C4A-BA90-CB90FA26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2906-8E39-6C48-8A27-66CF6903806D}" type="datetimeFigureOut">
              <a:rPr lang="en-US" smtClean="0"/>
              <a:t>7/06/12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0D3A-09C8-7C4A-BA90-CB90FA26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2906-8E39-6C48-8A27-66CF6903806D}" type="datetimeFigureOut">
              <a:rPr lang="en-US" smtClean="0"/>
              <a:t>7/06/12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0D3A-09C8-7C4A-BA90-CB90FA26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2906-8E39-6C48-8A27-66CF6903806D}" type="datetimeFigureOut">
              <a:rPr lang="en-US" smtClean="0"/>
              <a:t>7/06/12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2906-8E39-6C48-8A27-66CF6903806D}" type="datetimeFigureOut">
              <a:rPr lang="en-US" smtClean="0"/>
              <a:t>7/06/12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0D3A-09C8-7C4A-BA90-CB90FA26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2906-8E39-6C48-8A27-66CF6903806D}" type="datetimeFigureOut">
              <a:rPr lang="en-US" smtClean="0"/>
              <a:t>7/06/12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0D3A-09C8-7C4A-BA90-CB90FA26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2906-8E39-6C48-8A27-66CF6903806D}" type="datetimeFigureOut">
              <a:rPr lang="en-US" smtClean="0"/>
              <a:t>7/06/12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030D3A-09C8-7C4A-BA90-CB90FA26AF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2906-8E39-6C48-8A27-66CF6903806D}" type="datetimeFigureOut">
              <a:rPr lang="en-US" smtClean="0"/>
              <a:t>7/06/12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0D3A-09C8-7C4A-BA90-CB90FA26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2906-8E39-6C48-8A27-66CF6903806D}" type="datetimeFigureOut">
              <a:rPr lang="en-US" smtClean="0"/>
              <a:t>7/06/12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AU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A0F2906-8E39-6C48-8A27-66CF6903806D}" type="datetimeFigureOut">
              <a:rPr lang="en-US" smtClean="0"/>
              <a:t>7/06/12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0D3A-09C8-7C4A-BA90-CB90FA26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AU" smtClean="0"/>
              <a:t>Click to edit Master text styles</a:t>
            </a:r>
          </a:p>
          <a:p>
            <a:pPr lvl="1" eaLnBrk="1" latinLnBrk="0" hangingPunct="1"/>
            <a:r>
              <a:rPr kumimoji="0" lang="en-AU" smtClean="0"/>
              <a:t>Second level</a:t>
            </a:r>
          </a:p>
          <a:p>
            <a:pPr lvl="2" eaLnBrk="1" latinLnBrk="0" hangingPunct="1"/>
            <a:r>
              <a:rPr kumimoji="0" lang="en-AU" smtClean="0"/>
              <a:t>Third level</a:t>
            </a:r>
          </a:p>
          <a:p>
            <a:pPr lvl="3" eaLnBrk="1" latinLnBrk="0" hangingPunct="1"/>
            <a:r>
              <a:rPr kumimoji="0" lang="en-AU" smtClean="0"/>
              <a:t>Fourth level</a:t>
            </a:r>
          </a:p>
          <a:p>
            <a:pPr lvl="4" eaLnBrk="1" latinLnBrk="0" hangingPunct="1"/>
            <a:r>
              <a:rPr kumimoji="0" lang="en-AU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A0F2906-8E39-6C48-8A27-66CF6903806D}" type="datetimeFigureOut">
              <a:rPr lang="en-US" smtClean="0"/>
              <a:t>7/06/12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D030D3A-09C8-7C4A-BA90-CB90FA26AF9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88" r:id="rId1"/>
    <p:sldLayoutId id="2147484189" r:id="rId2"/>
    <p:sldLayoutId id="2147484190" r:id="rId3"/>
    <p:sldLayoutId id="2147484191" r:id="rId4"/>
    <p:sldLayoutId id="2147484192" r:id="rId5"/>
    <p:sldLayoutId id="2147484193" r:id="rId6"/>
    <p:sldLayoutId id="2147484194" r:id="rId7"/>
    <p:sldLayoutId id="2147484195" r:id="rId8"/>
    <p:sldLayoutId id="2147484196" r:id="rId9"/>
    <p:sldLayoutId id="2147484197" r:id="rId10"/>
    <p:sldLayoutId id="2147484198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Pedagogical Content Knowledge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Helen Chick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006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47C1C7D-1F69-3540-B771-5A3DDE01752E}" type="slidenum">
              <a:rPr lang="en-US" sz="1400">
                <a:solidFill>
                  <a:schemeClr val="tx2"/>
                </a:solidFill>
              </a:rPr>
              <a:pPr/>
              <a:t>10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534400" cy="1219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Role of Mathematical Knowledge</a:t>
            </a:r>
            <a:endParaRPr lang="en-US" sz="4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Mathematical knowledge for teaching (Ball, Bass, </a:t>
            </a:r>
            <a:r>
              <a:rPr lang="en-US" sz="2800" dirty="0" err="1" smtClean="0">
                <a:latin typeface="Calibri" charset="0"/>
                <a:ea typeface="ＭＳ Ｐゴシック" charset="0"/>
                <a:cs typeface="ＭＳ Ｐゴシック" charset="0"/>
              </a:rPr>
              <a:t>Thwaites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  <a:endParaRPr lang="en-US" sz="2400" dirty="0">
              <a:latin typeface="Calibri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Horizon knowledge (where’s it going, where did it come from)</a:t>
            </a: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Knowledge of how </a:t>
            </a:r>
            <a:r>
              <a:rPr lang="en-US" sz="2800" dirty="0" err="1" smtClean="0">
                <a:latin typeface="Calibri" charset="0"/>
                <a:ea typeface="ＭＳ Ｐゴシック" charset="0"/>
                <a:cs typeface="ＭＳ Ｐゴシック" charset="0"/>
              </a:rPr>
              <a:t>maths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 works and is used (applications, </a:t>
            </a:r>
            <a:r>
              <a:rPr lang="en-US" sz="2800" dirty="0" err="1" smtClean="0">
                <a:latin typeface="Calibri" charset="0"/>
                <a:ea typeface="ＭＳ Ｐゴシック" charset="0"/>
                <a:cs typeface="ＭＳ Ｐゴシック" charset="0"/>
              </a:rPr>
              <a:t>maths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 as a discipline, history)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Connections, connections, connections</a:t>
            </a:r>
            <a:endParaRPr lang="en-US" sz="2400" dirty="0">
              <a:latin typeface="Calibri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Problem solving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Problems of </a:t>
            </a:r>
            <a:r>
              <a:rPr lang="en-US" sz="2800" dirty="0" err="1" smtClean="0">
                <a:latin typeface="Calibri" charset="0"/>
                <a:ea typeface="ＭＳ Ｐゴシック" charset="0"/>
                <a:cs typeface="ＭＳ Ｐゴシック" charset="0"/>
              </a:rPr>
              <a:t>maths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 teaching as applied mathematics</a:t>
            </a:r>
            <a:endParaRPr lang="en-US" sz="24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178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happens if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teaching problem arises for which you don’t have the immediate knowledge to address</a:t>
            </a:r>
          </a:p>
          <a:p>
            <a:endParaRPr lang="en-US" dirty="0"/>
          </a:p>
          <a:p>
            <a:r>
              <a:rPr lang="en-US" dirty="0" smtClean="0"/>
              <a:t>Rowland et al.’s “contingency”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500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</a:t>
            </a:r>
            <a:r>
              <a:rPr lang="en-US" dirty="0" err="1" smtClean="0"/>
              <a:t>maths</a:t>
            </a:r>
            <a:r>
              <a:rPr lang="en-US" dirty="0" smtClean="0"/>
              <a:t> involves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97954" cy="5055289"/>
          </a:xfrm>
        </p:spPr>
        <p:txBody>
          <a:bodyPr>
            <a:normAutofit/>
          </a:bodyPr>
          <a:lstStyle/>
          <a:p>
            <a:r>
              <a:rPr lang="en-US" dirty="0" smtClean="0"/>
              <a:t>Things we have already learned about good teaching (already existing PCK)</a:t>
            </a:r>
          </a:p>
          <a:p>
            <a:r>
              <a:rPr lang="en-US" dirty="0" smtClean="0"/>
              <a:t>Capacity to learn:</a:t>
            </a:r>
          </a:p>
          <a:p>
            <a:r>
              <a:rPr lang="en-US" i="1" dirty="0" smtClean="0"/>
              <a:t>Problem solving</a:t>
            </a:r>
            <a:r>
              <a:rPr lang="en-US" dirty="0" smtClean="0"/>
              <a:t> or </a:t>
            </a:r>
            <a:r>
              <a:rPr lang="en-US" i="1" dirty="0" smtClean="0"/>
              <a:t>application of mathematics to pedagogical situations</a:t>
            </a:r>
            <a:r>
              <a:rPr lang="en-US" dirty="0" smtClean="0"/>
              <a:t> that we have to develop in the moment for what we don’t know</a:t>
            </a:r>
          </a:p>
          <a:p>
            <a:pPr lvl="1"/>
            <a:r>
              <a:rPr lang="en-US" dirty="0" smtClean="0"/>
              <a:t>Based on already existing knowledge</a:t>
            </a:r>
          </a:p>
          <a:p>
            <a:pPr lvl="1"/>
            <a:r>
              <a:rPr lang="en-US" dirty="0" smtClean="0"/>
              <a:t>Decide quickly</a:t>
            </a:r>
          </a:p>
          <a:p>
            <a:pPr lvl="1"/>
            <a:r>
              <a:rPr lang="en-US" dirty="0" smtClean="0"/>
              <a:t>Reasoned/logically deduced</a:t>
            </a:r>
          </a:p>
          <a:p>
            <a:pPr lvl="1"/>
            <a:r>
              <a:rPr lang="en-US" dirty="0" err="1" smtClean="0"/>
              <a:t>Maths</a:t>
            </a:r>
            <a:r>
              <a:rPr lang="en-US" dirty="0" smtClean="0"/>
              <a:t> knowledge big part of what is needed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684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26141" y="175411"/>
            <a:ext cx="7691719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400" dirty="0" smtClean="0">
                <a:latin typeface="Arial" charset="0"/>
                <a:ea typeface="ＭＳ Ｐゴシック" charset="0"/>
                <a:cs typeface="Arial" charset="0"/>
              </a:rPr>
              <a:t>Mathematics Teaching as </a:t>
            </a:r>
            <a:br>
              <a:rPr lang="en-US" sz="4400" dirty="0" smtClean="0">
                <a:latin typeface="Arial" charset="0"/>
                <a:ea typeface="ＭＳ Ｐゴシック" charset="0"/>
                <a:cs typeface="Arial" charset="0"/>
              </a:rPr>
            </a:br>
            <a:r>
              <a:rPr lang="en-US" sz="4400" dirty="0" smtClean="0">
                <a:latin typeface="Arial" charset="0"/>
                <a:ea typeface="ＭＳ Ｐゴシック" charset="0"/>
                <a:cs typeface="Arial" charset="0"/>
              </a:rPr>
              <a:t>Problem Solving</a:t>
            </a:r>
            <a:endParaRPr lang="en-US" sz="4400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3910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To solve a teaching problem I might draw on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Knowledge that there might be a good representation (even if I don</a:t>
            </a:r>
            <a:r>
              <a:rPr lang="fr-FR" dirty="0" smtClean="0">
                <a:latin typeface="Arial" charset="0"/>
                <a:ea typeface="ＭＳ Ｐゴシック" charset="0"/>
                <a:cs typeface="Arial" charset="0"/>
              </a:rPr>
              <a:t>’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t know what it is)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Knowing that a student misconception is likely to be because of a “logical” but wrong conception (even if I don’t know what it is)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Knowing that a well-chosen example might illustrate the issue (even if I don’t know what it is)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Knowing the</a:t>
            </a:r>
            <a:r>
              <a:rPr lang="en-US" dirty="0" smtClean="0">
                <a:solidFill>
                  <a:srgbClr val="3366FF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  <a:ea typeface="ＭＳ Ｐゴシック" charset="0"/>
                <a:cs typeface="Arial" charset="0"/>
              </a:rPr>
              <a:t>kinds of things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 I’m looking for might help me find the solutions</a:t>
            </a:r>
          </a:p>
        </p:txBody>
      </p:sp>
    </p:spTree>
    <p:extLst>
      <p:ext uri="{BB962C8B-B14F-4D97-AF65-F5344CB8AC3E}">
        <p14:creationId xmlns:p14="http://schemas.microsoft.com/office/powerpoint/2010/main" val="78854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Classrooms</a:t>
            </a:r>
            <a:endParaRPr lang="en-US" dirty="0"/>
          </a:p>
        </p:txBody>
      </p:sp>
      <p:pic>
        <p:nvPicPr>
          <p:cNvPr id="4" name="Content Placeholder 3" descr="AnimalClassroom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68" b="1440"/>
          <a:stretch/>
        </p:blipFill>
        <p:spPr>
          <a:xfrm>
            <a:off x="0" y="1713131"/>
            <a:ext cx="9144000" cy="5166762"/>
          </a:xfrm>
        </p:spPr>
      </p:pic>
    </p:spTree>
    <p:extLst>
      <p:ext uri="{BB962C8B-B14F-4D97-AF65-F5344CB8AC3E}">
        <p14:creationId xmlns:p14="http://schemas.microsoft.com/office/powerpoint/2010/main" val="3937121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Maths</a:t>
            </a:r>
            <a:r>
              <a:rPr lang="en-US" dirty="0" smtClean="0"/>
              <a:t> Classrooms</a:t>
            </a:r>
            <a:endParaRPr lang="en-US" dirty="0"/>
          </a:p>
        </p:txBody>
      </p:sp>
      <p:pic>
        <p:nvPicPr>
          <p:cNvPr id="4" name="Content Placeholder 3" descr="AnimalClassroomCloseup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4" b="5186"/>
          <a:stretch/>
        </p:blipFill>
        <p:spPr>
          <a:xfrm>
            <a:off x="500990" y="1317847"/>
            <a:ext cx="8191420" cy="5540154"/>
          </a:xfrm>
        </p:spPr>
      </p:pic>
    </p:spTree>
    <p:extLst>
      <p:ext uri="{BB962C8B-B14F-4D97-AF65-F5344CB8AC3E}">
        <p14:creationId xmlns:p14="http://schemas.microsoft.com/office/powerpoint/2010/main" val="3740957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frog taught algebra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7644040" cy="4525963"/>
          </a:xfrm>
        </p:spPr>
        <p:txBody>
          <a:bodyPr/>
          <a:lstStyle/>
          <a:p>
            <a:r>
              <a:rPr lang="en-US" dirty="0" smtClean="0"/>
              <a:t>Would she know what representations to use?</a:t>
            </a:r>
          </a:p>
          <a:p>
            <a:r>
              <a:rPr lang="en-US" dirty="0" smtClean="0"/>
              <a:t>Would she know what examples to use?</a:t>
            </a:r>
          </a:p>
          <a:p>
            <a:r>
              <a:rPr lang="en-US" dirty="0" smtClean="0"/>
              <a:t>Would she know that “fruit salad” </a:t>
            </a:r>
            <a:br>
              <a:rPr lang="en-US" dirty="0" smtClean="0"/>
            </a:br>
            <a:r>
              <a:rPr lang="en-US" dirty="0" smtClean="0"/>
              <a:t>(c=cats, d=dogs) is NOT an effective approach? (and why?)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058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Consequences of getting it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35913"/>
          </a:xfrm>
        </p:spPr>
        <p:txBody>
          <a:bodyPr>
            <a:normAutofit/>
          </a:bodyPr>
          <a:lstStyle/>
          <a:p>
            <a:r>
              <a:rPr lang="en-US" dirty="0" smtClean="0"/>
              <a:t>Enthusiasm will die</a:t>
            </a:r>
          </a:p>
          <a:p>
            <a:r>
              <a:rPr lang="en-US" dirty="0" smtClean="0"/>
              <a:t>Emotionally scarred</a:t>
            </a:r>
          </a:p>
          <a:p>
            <a:r>
              <a:rPr lang="en-US" dirty="0" smtClean="0"/>
              <a:t>Lost opportunities</a:t>
            </a:r>
          </a:p>
          <a:p>
            <a:r>
              <a:rPr lang="en-US" dirty="0" smtClean="0"/>
              <a:t>Fundamental gaps</a:t>
            </a:r>
          </a:p>
          <a:p>
            <a:r>
              <a:rPr lang="en-US" dirty="0" smtClean="0"/>
              <a:t>Financial implications</a:t>
            </a:r>
          </a:p>
          <a:p>
            <a:endParaRPr lang="en-US" dirty="0" smtClean="0"/>
          </a:p>
          <a:p>
            <a:r>
              <a:rPr lang="en-US" dirty="0" smtClean="0"/>
              <a:t>To cause mathematical termination is devastating ... for everyone.</a:t>
            </a:r>
          </a:p>
        </p:txBody>
      </p:sp>
    </p:spTree>
    <p:extLst>
      <p:ext uri="{BB962C8B-B14F-4D97-AF65-F5344CB8AC3E}">
        <p14:creationId xmlns:p14="http://schemas.microsoft.com/office/powerpoint/2010/main" val="1471858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we get it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35913"/>
          </a:xfrm>
        </p:spPr>
        <p:txBody>
          <a:bodyPr>
            <a:normAutofit/>
          </a:bodyPr>
          <a:lstStyle/>
          <a:p>
            <a:r>
              <a:rPr lang="en-US" dirty="0" smtClean="0"/>
              <a:t>What does it mean to be “</a:t>
            </a:r>
            <a:r>
              <a:rPr lang="en-US" dirty="0" err="1" smtClean="0"/>
              <a:t>maths</a:t>
            </a:r>
            <a:r>
              <a:rPr lang="en-US" dirty="0" smtClean="0"/>
              <a:t> practice safe”?</a:t>
            </a:r>
          </a:p>
          <a:p>
            <a:r>
              <a:rPr lang="en-US" dirty="0" smtClean="0"/>
              <a:t>What do you need to know to be “</a:t>
            </a:r>
            <a:r>
              <a:rPr lang="en-US" dirty="0" err="1" smtClean="0"/>
              <a:t>maths</a:t>
            </a:r>
            <a:r>
              <a:rPr lang="en-US" dirty="0" smtClean="0"/>
              <a:t> practice safe”</a:t>
            </a:r>
          </a:p>
          <a:p>
            <a:r>
              <a:rPr lang="en-US" dirty="0" smtClean="0"/>
              <a:t>Do we have “enough days” to prepare our teachers to be “</a:t>
            </a:r>
            <a:r>
              <a:rPr lang="en-US" dirty="0" err="1" smtClean="0"/>
              <a:t>maths</a:t>
            </a:r>
            <a:r>
              <a:rPr lang="en-US" dirty="0" smtClean="0"/>
              <a:t> practice safe”</a:t>
            </a:r>
          </a:p>
          <a:p>
            <a:r>
              <a:rPr lang="en-US" dirty="0" smtClean="0"/>
              <a:t>What % mark constitutes being “</a:t>
            </a:r>
            <a:r>
              <a:rPr lang="en-US" dirty="0" err="1" smtClean="0"/>
              <a:t>maths</a:t>
            </a:r>
            <a:r>
              <a:rPr lang="en-US" dirty="0" smtClean="0"/>
              <a:t> practice safe”</a:t>
            </a:r>
          </a:p>
        </p:txBody>
      </p:sp>
    </p:spTree>
    <p:extLst>
      <p:ext uri="{BB962C8B-B14F-4D97-AF65-F5344CB8AC3E}">
        <p14:creationId xmlns:p14="http://schemas.microsoft.com/office/powerpoint/2010/main" val="3805859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491CDD-5201-3245-B2FB-A747282751A2}" type="slidenum">
              <a:rPr lang="en-US" sz="1400">
                <a:solidFill>
                  <a:schemeClr val="tx2"/>
                </a:solidFill>
              </a:rPr>
              <a:pPr/>
              <a:t>7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534400" cy="1219200"/>
          </a:xfrm>
        </p:spPr>
        <p:txBody>
          <a:bodyPr>
            <a:normAutofit fontScale="90000"/>
          </a:bodyPr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 Pedagogical Content Knowledge </a:t>
            </a:r>
            <a:b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(Hill, Ball, et al.)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876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AU" sz="3000" i="1">
                <a:latin typeface="Calibri" charset="0"/>
                <a:ea typeface="ＭＳ Ｐゴシック" charset="0"/>
                <a:cs typeface="ＭＳ Ｐゴシック" charset="0"/>
              </a:rPr>
              <a:t>Knowledge of Content and Students (KCS)</a:t>
            </a:r>
            <a:r>
              <a:rPr lang="en-AU" sz="3000">
                <a:latin typeface="Calibri" charset="0"/>
                <a:ea typeface="ＭＳ Ｐゴシック" charset="0"/>
                <a:cs typeface="ＭＳ Ｐゴシック" charset="0"/>
              </a:rPr>
              <a:t>: </a:t>
            </a:r>
            <a:r>
              <a:rPr lang="en-AU" sz="3000">
                <a:latin typeface="Calibri" charset="0"/>
                <a:ea typeface="ヒラギノ角ゴ Pro W3" charset="0"/>
                <a:cs typeface="ヒラギノ角ゴ Pro W3" charset="0"/>
              </a:rPr>
              <a:t>C</a:t>
            </a:r>
            <a:r>
              <a:rPr lang="en-AU" sz="3000">
                <a:latin typeface="Calibri" charset="0"/>
                <a:ea typeface="ＭＳ Ｐゴシック" charset="0"/>
                <a:cs typeface="ＭＳ Ｐゴシック" charset="0"/>
              </a:rPr>
              <a:t>ontent knowledge + knowledge of how students think about, know, or learn this particular content. Includes knowledge of typical conceptions and what makes topics hard or easy to learn.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AU" sz="3000" i="1">
                <a:latin typeface="Calibri" charset="0"/>
                <a:ea typeface="ＭＳ Ｐゴシック" charset="0"/>
                <a:cs typeface="ＭＳ Ｐゴシック" charset="0"/>
              </a:rPr>
              <a:t>Knowledge of Content and Teaching (KCT)</a:t>
            </a:r>
            <a:r>
              <a:rPr lang="en-AU" sz="3000">
                <a:latin typeface="Calibri" charset="0"/>
                <a:ea typeface="ＭＳ Ｐゴシック" charset="0"/>
                <a:cs typeface="ＭＳ Ｐゴシック" charset="0"/>
              </a:rPr>
              <a:t>: Knowledge of the ways of representing and exemplifying mathematics that make it comprehensible to others.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AU" sz="3000" i="1">
                <a:latin typeface="Calibri" charset="0"/>
                <a:ea typeface="ＭＳ Ｐゴシック" charset="0"/>
                <a:cs typeface="ＭＳ Ｐゴシック" charset="0"/>
              </a:rPr>
              <a:t>Knowledge of Curriculum:</a:t>
            </a:r>
            <a:r>
              <a:rPr lang="en-AU" sz="3000">
                <a:latin typeface="Calibri" charset="0"/>
                <a:ea typeface="ＭＳ Ｐゴシック" charset="0"/>
                <a:cs typeface="ＭＳ Ｐゴシック" charset="0"/>
              </a:rPr>
              <a:t> Knowledge of the programs and resources available for a topic and when to use them.</a:t>
            </a:r>
            <a:endParaRPr lang="en-AU" sz="22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242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66AA1D5-6E45-8A40-A301-07B9B6D7A81C}" type="slidenum">
              <a:rPr lang="en-US" sz="1400">
                <a:solidFill>
                  <a:schemeClr val="tx2"/>
                </a:solidFill>
              </a:rPr>
              <a:pPr/>
              <a:t>8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534400" cy="1219200"/>
          </a:xfrm>
        </p:spPr>
        <p:txBody>
          <a:bodyPr>
            <a:normAutofit fontScale="90000"/>
          </a:bodyPr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 Pedagogical Content Knowledge</a:t>
            </a:r>
            <a:b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(Chick, et al.)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Clearly PCK, e.g,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Knowledge of typical student thinking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Knowledge of cognitive demand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Knowledge of useful representations and examples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Content knowledge in a pedagogical context, e.g,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Profound Understanding of Fundamental Mathematics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Knowledge of mathematical structure and connections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Procedural knowledge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Pedagogical knowledge in a content context, e.g,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Getting and maintaining student focus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Goals for learning</a:t>
            </a:r>
          </a:p>
        </p:txBody>
      </p:sp>
    </p:spTree>
    <p:extLst>
      <p:ext uri="{BB962C8B-B14F-4D97-AF65-F5344CB8AC3E}">
        <p14:creationId xmlns:p14="http://schemas.microsoft.com/office/powerpoint/2010/main" val="2535109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47C1C7D-1F69-3540-B771-5A3DDE01752E}" type="slidenum">
              <a:rPr lang="en-US" sz="1400">
                <a:solidFill>
                  <a:schemeClr val="tx2"/>
                </a:solidFill>
              </a:rPr>
              <a:pPr/>
              <a:t>9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534400" cy="1219200"/>
          </a:xfrm>
        </p:spPr>
        <p:txBody>
          <a:bodyPr>
            <a:normAutofit fontScale="90000"/>
          </a:bodyPr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Knowledge Quartet</a:t>
            </a:r>
            <a:b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(Rowland, et al.)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Foundation knowledge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Procedures, content, etc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Transformation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Turning content knowledge into pedagogically powerful forms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Connection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Links among topics and lessons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Contingency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Responding to unanticipated events</a:t>
            </a:r>
          </a:p>
        </p:txBody>
      </p:sp>
    </p:spTree>
    <p:extLst>
      <p:ext uri="{BB962C8B-B14F-4D97-AF65-F5344CB8AC3E}">
        <p14:creationId xmlns:p14="http://schemas.microsoft.com/office/powerpoint/2010/main" val="55709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 bldLvl="2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731</TotalTime>
  <Words>559</Words>
  <Application>Microsoft Macintosh PowerPoint</Application>
  <PresentationFormat>On-screen Show (4:3)</PresentationFormat>
  <Paragraphs>79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Pedagogical Content Knowledge</vt:lpstr>
      <vt:lpstr>Classrooms</vt:lpstr>
      <vt:lpstr>Maths Classrooms</vt:lpstr>
      <vt:lpstr>If a frog taught algebra …</vt:lpstr>
      <vt:lpstr>Consequences of getting it wrong</vt:lpstr>
      <vt:lpstr>How do we get it right?</vt:lpstr>
      <vt:lpstr> Pedagogical Content Knowledge  (Hill, Ball, et al.)</vt:lpstr>
      <vt:lpstr> Pedagogical Content Knowledge (Chick, et al.)</vt:lpstr>
      <vt:lpstr>Knowledge Quartet (Rowland, et al.)</vt:lpstr>
      <vt:lpstr>Role of Mathematical Knowledge</vt:lpstr>
      <vt:lpstr>But what happens if …</vt:lpstr>
      <vt:lpstr>Teaching maths involves …</vt:lpstr>
      <vt:lpstr>Mathematics Teaching as  Problem Solving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Pedagogical Content Knowledge</dc:title>
  <dc:creator>Helen Chick</dc:creator>
  <cp:lastModifiedBy>Helen Chick</cp:lastModifiedBy>
  <cp:revision>14</cp:revision>
  <dcterms:created xsi:type="dcterms:W3CDTF">2012-06-07T11:48:22Z</dcterms:created>
  <dcterms:modified xsi:type="dcterms:W3CDTF">2012-06-08T00:00:03Z</dcterms:modified>
</cp:coreProperties>
</file>