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9"/>
  </p:notesMasterIdLst>
  <p:handoutMasterIdLst>
    <p:handoutMasterId r:id="rId40"/>
  </p:handoutMasterIdLst>
  <p:sldIdLst>
    <p:sldId id="257" r:id="rId3"/>
    <p:sldId id="260" r:id="rId4"/>
    <p:sldId id="261" r:id="rId5"/>
    <p:sldId id="263" r:id="rId6"/>
    <p:sldId id="266" r:id="rId7"/>
    <p:sldId id="288" r:id="rId8"/>
    <p:sldId id="289" r:id="rId9"/>
    <p:sldId id="290" r:id="rId10"/>
    <p:sldId id="280" r:id="rId11"/>
    <p:sldId id="281" r:id="rId12"/>
    <p:sldId id="282" r:id="rId13"/>
    <p:sldId id="283" r:id="rId14"/>
    <p:sldId id="267" r:id="rId15"/>
    <p:sldId id="296" r:id="rId16"/>
    <p:sldId id="268" r:id="rId17"/>
    <p:sldId id="269" r:id="rId18"/>
    <p:sldId id="286" r:id="rId19"/>
    <p:sldId id="287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95" r:id="rId30"/>
    <p:sldId id="284" r:id="rId31"/>
    <p:sldId id="285" r:id="rId32"/>
    <p:sldId id="294" r:id="rId33"/>
    <p:sldId id="291" r:id="rId34"/>
    <p:sldId id="292" r:id="rId35"/>
    <p:sldId id="293" r:id="rId36"/>
    <p:sldId id="297" r:id="rId37"/>
    <p:sldId id="27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989" autoAdjust="0"/>
  </p:normalViewPr>
  <p:slideViewPr>
    <p:cSldViewPr>
      <p:cViewPr varScale="1">
        <p:scale>
          <a:sx n="82" d="100"/>
          <a:sy n="82" d="100"/>
        </p:scale>
        <p:origin x="-18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8"/>
    </p:cViewPr>
  </p:sorterViewPr>
  <p:notesViewPr>
    <p:cSldViewPr>
      <p:cViewPr>
        <p:scale>
          <a:sx n="100" d="100"/>
          <a:sy n="100" d="100"/>
        </p:scale>
        <p:origin x="-780" y="93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28FBE-12B6-4A9C-B49D-61A79DFE3A18}" type="datetimeFigureOut">
              <a:rPr lang="en-AU" smtClean="0"/>
              <a:pPr/>
              <a:t>6/06/2012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E2FA9-3481-421B-AD72-B76FFED41A4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462501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E3DE5-7DB6-4582-A8E2-E0D2EDE2139D}" type="datetimeFigureOut">
              <a:rPr lang="en-AU" smtClean="0"/>
              <a:pPr/>
              <a:t>6/06/2012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0FBE1-B033-45BF-988E-91A6DBAD705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27065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Thanks for the invitation!!</a:t>
            </a:r>
          </a:p>
          <a:p>
            <a:r>
              <a:rPr lang="en-AU" dirty="0" smtClean="0"/>
              <a:t>Once a maths teacher</a:t>
            </a:r>
          </a:p>
          <a:p>
            <a:r>
              <a:rPr lang="en-AU" dirty="0" smtClean="0"/>
              <a:t>Now I teach</a:t>
            </a:r>
            <a:r>
              <a:rPr lang="en-AU" baseline="0" dirty="0" smtClean="0"/>
              <a:t> Veterinary Anaesthesia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936C0-F252-4BBF-8063-4B7049218C9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Sian</a:t>
            </a:r>
          </a:p>
          <a:p>
            <a:r>
              <a:rPr lang="en-AU" dirty="0" smtClean="0"/>
              <a:t>Delightful student</a:t>
            </a:r>
          </a:p>
          <a:p>
            <a:r>
              <a:rPr lang="en-AU" dirty="0" smtClean="0"/>
              <a:t>All finished – ready for practice</a:t>
            </a:r>
          </a:p>
          <a:p>
            <a:endParaRPr lang="en-AU" dirty="0" smtClean="0"/>
          </a:p>
          <a:p>
            <a:r>
              <a:rPr lang="en-AU" dirty="0" smtClean="0"/>
              <a:t>Fiji</a:t>
            </a:r>
          </a:p>
          <a:p>
            <a:r>
              <a:rPr lang="en-AU" dirty="0" smtClean="0"/>
              <a:t>Medically OK, but, in 2003,  backward in term of what’s available for vets</a:t>
            </a:r>
          </a:p>
          <a:p>
            <a:r>
              <a:rPr lang="en-AU" dirty="0" smtClean="0"/>
              <a:t>Anaesthetic</a:t>
            </a:r>
            <a:r>
              <a:rPr lang="en-AU" baseline="0" dirty="0" smtClean="0"/>
              <a:t> machine to take home</a:t>
            </a:r>
          </a:p>
          <a:p>
            <a:r>
              <a:rPr lang="en-AU" baseline="0" dirty="0" smtClean="0"/>
              <a:t>Assembled bits. Last step – connect tubing</a:t>
            </a:r>
          </a:p>
          <a:p>
            <a:endParaRPr lang="en-AU" baseline="0" dirty="0" smtClean="0"/>
          </a:p>
          <a:p>
            <a:r>
              <a:rPr lang="en-AU" baseline="0" dirty="0" smtClean="0"/>
              <a:t>Laughed – as unable to do this simple task</a:t>
            </a:r>
          </a:p>
          <a:p>
            <a:endParaRPr lang="en-AU" baseline="0" dirty="0" smtClean="0"/>
          </a:p>
          <a:p>
            <a:r>
              <a:rPr lang="en-AU" baseline="0" dirty="0" smtClean="0"/>
              <a:t>Shock horror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FBE1-B033-45BF-988E-91A6DBAD7056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88306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Some seriously enjoyed the experience</a:t>
            </a:r>
          </a:p>
          <a:p>
            <a:endParaRPr lang="en-AU" dirty="0" smtClean="0"/>
          </a:p>
          <a:p>
            <a:r>
              <a:rPr lang="en-AU" dirty="0" smtClean="0"/>
              <a:t>Mental game – me constructing clinical</a:t>
            </a:r>
            <a:r>
              <a:rPr lang="en-AU" baseline="0" dirty="0" smtClean="0"/>
              <a:t> problems and the student convincing me that they had not just knowledge but the ability to solve clinical problems</a:t>
            </a:r>
          </a:p>
          <a:p>
            <a:endParaRPr lang="en-AU" baseline="0" dirty="0" smtClean="0"/>
          </a:p>
          <a:p>
            <a:r>
              <a:rPr lang="en-AU" baseline="0" dirty="0" smtClean="0"/>
              <a:t>Tears – not my primary aim</a:t>
            </a:r>
          </a:p>
          <a:p>
            <a:endParaRPr lang="en-AU" baseline="0" dirty="0" smtClean="0"/>
          </a:p>
          <a:p>
            <a:r>
              <a:rPr lang="en-AU" baseline="0" dirty="0" smtClean="0"/>
              <a:t>Down through the earlier years, the students quaked at the mention of my name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FBE1-B033-45BF-988E-91A6DBAD7056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006156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Communication:</a:t>
            </a:r>
            <a:r>
              <a:rPr lang="en-AU" baseline="0" dirty="0" smtClean="0"/>
              <a:t>  we spend lots of time speaking with small groups of students – sometimes it’s clear that we have lost the students for whom English is a second language</a:t>
            </a:r>
          </a:p>
          <a:p>
            <a:endParaRPr lang="en-AU" baseline="0" dirty="0" smtClean="0"/>
          </a:p>
          <a:p>
            <a:r>
              <a:rPr lang="en-AU" baseline="0" dirty="0" smtClean="0"/>
              <a:t>Cultural: 	The good old ‘</a:t>
            </a:r>
            <a:r>
              <a:rPr lang="en-AU" baseline="0" dirty="0" err="1" smtClean="0"/>
              <a:t>aussie</a:t>
            </a:r>
            <a:r>
              <a:rPr lang="en-AU" baseline="0" dirty="0" smtClean="0"/>
              <a:t>’ student rarely suffers from an OD of respect – will challenge us if what we say can be disputed, is contradictory etc.  Not so many O/S students.  Difficult to initiate discussion, extract opinions.</a:t>
            </a:r>
          </a:p>
          <a:p>
            <a:endParaRPr lang="en-AU" baseline="0" dirty="0" smtClean="0"/>
          </a:p>
          <a:p>
            <a:r>
              <a:rPr lang="en-AU" baseline="0" dirty="0" smtClean="0"/>
              <a:t>Assessment training – my fourth year exams – prepared exams, ‘discuss, justify, develop, devise, design </a:t>
            </a:r>
            <a:r>
              <a:rPr lang="en-AU" baseline="0" dirty="0" err="1" smtClean="0"/>
              <a:t>etc</a:t>
            </a:r>
            <a:r>
              <a:rPr lang="en-AU" baseline="0" dirty="0" smtClean="0"/>
              <a:t>’  higher order tasks.  Many student do badly for the FIRST TIME AT UNI.  Are we teaching them that recall is everything?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FBE1-B033-45BF-988E-91A6DBAD7056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200619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Self examination!!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FBE1-B033-45BF-988E-91A6DBAD7056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art of disguising uncertainty</a:t>
            </a:r>
            <a:r>
              <a:rPr lang="en-AU" baseline="0" dirty="0" smtClean="0"/>
              <a:t> in written exams – no use in an oral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FBE1-B033-45BF-988E-91A6DBAD7056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089220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Can we effectively teach ‘clinical acumen’ 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FBE1-B033-45BF-988E-91A6DBAD7056}" type="slidenum">
              <a:rPr lang="en-AU" smtClean="0"/>
              <a:pPr/>
              <a:t>28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We discuss, refine, redevelop</a:t>
            </a:r>
            <a:r>
              <a:rPr lang="en-AU" baseline="0" dirty="0" smtClean="0"/>
              <a:t> curricula, learning objectives, assessment tasks each year – still can’t sit back and be satisfied that we’ve got it right!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FBE1-B033-45BF-988E-91A6DBAD7056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FBE1-B033-45BF-988E-91A6DBAD7056}" type="slidenum">
              <a:rPr lang="en-AU" smtClean="0"/>
              <a:pPr/>
              <a:t>36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69673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Popular programs</a:t>
            </a:r>
          </a:p>
          <a:p>
            <a:r>
              <a:rPr lang="en-AU" dirty="0" smtClean="0"/>
              <a:t>High entry scores required</a:t>
            </a:r>
          </a:p>
          <a:p>
            <a:r>
              <a:rPr lang="en-AU" dirty="0" smtClean="0"/>
              <a:t>Low attrition rate</a:t>
            </a:r>
          </a:p>
          <a:p>
            <a:r>
              <a:rPr lang="en-AU" dirty="0" smtClean="0"/>
              <a:t>Danger of market flood??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FBE1-B033-45BF-988E-91A6DBAD7056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2714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FBE1-B033-45BF-988E-91A6DBAD705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10574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I’ve been teaching for 30 years!!  Past</a:t>
            </a:r>
            <a:r>
              <a:rPr lang="en-AU" baseline="0" dirty="0" smtClean="0"/>
              <a:t> my ‘use by’ date or just maturing into the job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We all make mistakes, but anaesthetists make deadly mistakes</a:t>
            </a:r>
          </a:p>
          <a:p>
            <a:endParaRPr lang="en-AU" dirty="0"/>
          </a:p>
          <a:p>
            <a:r>
              <a:rPr lang="en-AU" dirty="0" smtClean="0"/>
              <a:t>An early anaesthetic death can result in  a student losing confidence and leaving the profession after 5 + years study!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FBE1-B033-45BF-988E-91A6DBAD7056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76800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Beautiful babies!</a:t>
            </a:r>
          </a:p>
          <a:p>
            <a:endParaRPr lang="en-AU" dirty="0"/>
          </a:p>
          <a:p>
            <a:r>
              <a:rPr lang="en-AU" dirty="0" smtClean="0"/>
              <a:t>Ownership is necessary to do a good job – but can inhibit program development – who gives up precious contact time to allow for new curriculum content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FBE1-B033-45BF-988E-91A6DBAD7056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915653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Sound scientific principles so they can respond to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the professions changing requirements,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public demand for ever improving safety standards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New drugs and techniques as they become available</a:t>
            </a:r>
          </a:p>
          <a:p>
            <a:pPr marL="171450" indent="-171450">
              <a:buFont typeface="Arial" pitchFamily="34" charset="0"/>
              <a:buChar char="•"/>
            </a:pPr>
            <a:endParaRPr lang="en-AU" dirty="0"/>
          </a:p>
          <a:p>
            <a:r>
              <a:rPr lang="en-AU" dirty="0" smtClean="0"/>
              <a:t>Extensive clinical knowledge – how much is enough?  What do you want your vet to know?  What’s acceptable?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50% on an exam??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70%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100%</a:t>
            </a:r>
          </a:p>
          <a:p>
            <a:endParaRPr lang="en-AU" dirty="0" smtClean="0"/>
          </a:p>
          <a:p>
            <a:r>
              <a:rPr lang="en-AU" dirty="0" smtClean="0"/>
              <a:t>Clinical acumen??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Define this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Measure it??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FBE1-B033-45BF-988E-91A6DBAD7056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676030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Ability to see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Students will ‘go through the motions’ of examining  a patient – few can tell you anything of significance when they’ve finished </a:t>
            </a:r>
          </a:p>
          <a:p>
            <a:endParaRPr lang="en-AU" dirty="0" smtClean="0"/>
          </a:p>
          <a:p>
            <a:r>
              <a:rPr lang="en-AU" dirty="0" smtClean="0"/>
              <a:t>Problem solving  life in general?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AU" dirty="0"/>
              <a:t>D</a:t>
            </a:r>
            <a:r>
              <a:rPr lang="en-AU" dirty="0" smtClean="0"/>
              <a:t>og </a:t>
            </a:r>
            <a:r>
              <a:rPr lang="en-AU" dirty="0"/>
              <a:t>walks through the door : - weight loss, increased urine production, ravenous, NOT with a sign to say ‘I’ve got Type 1 Diabetes mellitus</a:t>
            </a:r>
            <a:r>
              <a:rPr lang="en-AU" dirty="0" smtClean="0"/>
              <a:t>”</a:t>
            </a:r>
          </a:p>
          <a:p>
            <a:pPr lvl="0"/>
            <a:r>
              <a:rPr lang="en-AU" sz="1200" i="0" dirty="0" smtClean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en-AU" sz="1200" i="0" dirty="0" smtClean="0">
                <a:solidFill>
                  <a:srgbClr val="FF0000"/>
                </a:solidFill>
              </a:rPr>
              <a:t>Integration of knowledge  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AU" sz="1200" i="0" dirty="0" smtClean="0">
                <a:solidFill>
                  <a:srgbClr val="FF0000"/>
                </a:solidFill>
              </a:rPr>
              <a:t>Good students, high marks in exams but can’t join the dots</a:t>
            </a:r>
            <a:endParaRPr lang="en-AU" i="0" dirty="0" smtClean="0"/>
          </a:p>
          <a:p>
            <a:pPr lvl="0"/>
            <a:endParaRPr lang="en-AU" dirty="0" smtClean="0"/>
          </a:p>
          <a:p>
            <a:pPr lvl="0"/>
            <a:r>
              <a:rPr lang="en-AU" dirty="0" smtClean="0"/>
              <a:t>Lateral thinking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1200" dirty="0" smtClean="0"/>
              <a:t>some students have the knowledge, but cannot think past what they have been learned from us or from other sources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AU" sz="1200" dirty="0" smtClean="0"/>
              <a:t>Can you teach me how to think laterally?</a:t>
            </a:r>
          </a:p>
          <a:p>
            <a:pPr lvl="0"/>
            <a:endParaRPr lang="en-AU" sz="1200" i="0" dirty="0" smtClean="0">
              <a:solidFill>
                <a:srgbClr val="FF0000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FBE1-B033-45BF-988E-91A6DBAD7056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92636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Explain One-45 – clinical assessment tool</a:t>
            </a:r>
          </a:p>
          <a:p>
            <a:endParaRPr lang="en-AU" dirty="0" smtClean="0"/>
          </a:p>
          <a:p>
            <a:r>
              <a:rPr lang="en-AU" dirty="0" smtClean="0"/>
              <a:t>Short on water tight definitions</a:t>
            </a:r>
          </a:p>
          <a:p>
            <a:r>
              <a:rPr lang="en-AU" dirty="0" smtClean="0"/>
              <a:t>What’s core knowledge?</a:t>
            </a:r>
          </a:p>
          <a:p>
            <a:r>
              <a:rPr lang="en-AU" dirty="0" smtClean="0"/>
              <a:t>Words like: -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Appropriate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Logical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Relevant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Pertinent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Good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err="1" smtClean="0"/>
              <a:t>etc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FBE1-B033-45BF-988E-91A6DBAD7056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136722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More rubbery terms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FBE1-B033-45BF-988E-91A6DBAD7056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6036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328569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9137"/>
            <a:ext cx="7772400" cy="7191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3893000"/>
      </p:ext>
    </p:extLst>
  </p:cSld>
  <p:clrMapOvr>
    <a:masterClrMapping/>
  </p:clrMapOvr>
  <p:transition advTm="2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188913"/>
            <a:ext cx="2105025" cy="59070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167437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502856"/>
      </p:ext>
    </p:extLst>
  </p:cSld>
  <p:clrMapOvr>
    <a:masterClrMapping/>
  </p:clrMapOvr>
  <p:transition advTm="2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CRICOS Provider No 00025B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393A-4DDF-4677-80A7-5C87E9B806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91568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CRICOS Provider No 00025B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393A-4DDF-4677-80A7-5C87E9B806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808492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CRICOS Provider No 00025B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393A-4DDF-4677-80A7-5C87E9B806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083278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CRICOS Provider No 00025B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393A-4DDF-4677-80A7-5C87E9B806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329967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CRICOS Provider No 00025B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393A-4DDF-4677-80A7-5C87E9B806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702096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CRICOS Provider No 00025B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393A-4DDF-4677-80A7-5C87E9B806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671033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CRICOS Provider No 00025B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393A-4DDF-4677-80A7-5C87E9B806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120032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CRICOS Provider No 00025B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393A-4DDF-4677-80A7-5C87E9B806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38850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768752" cy="72008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tabLst>
                <a:tab pos="3949700" algn="l"/>
              </a:tabLs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871518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CRICOS Provider No 00025B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393A-4DDF-4677-80A7-5C87E9B806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847534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CRICOS Provider No 00025B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393A-4DDF-4677-80A7-5C87E9B806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141799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CRICOS Provider No 00025B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393A-4DDF-4677-80A7-5C87E9B806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41820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CRICOS Provider No 00025B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393A-4DDF-4677-80A7-5C87E9B806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53149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347370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9137"/>
            <a:ext cx="7772400" cy="7191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737718"/>
      </p:ext>
    </p:extLst>
  </p:cSld>
  <p:clrMapOvr>
    <a:masterClrMapping/>
  </p:clrMapOvr>
  <p:transition advTm="2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737121"/>
      </p:ext>
    </p:extLst>
  </p:cSld>
  <p:clrMapOvr>
    <a:masterClrMapping/>
  </p:clrMapOvr>
  <p:transition advTm="2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9137"/>
            <a:ext cx="7772400" cy="7191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989407"/>
      </p:ext>
    </p:extLst>
  </p:cSld>
  <p:clrMapOvr>
    <a:masterClrMapping/>
  </p:clrMapOvr>
  <p:transition advTm="2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4715965"/>
      </p:ext>
    </p:extLst>
  </p:cSld>
  <p:clrMapOvr>
    <a:masterClrMapping/>
  </p:clrMapOvr>
  <p:transition advTm="2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929128"/>
      </p:ext>
    </p:extLst>
  </p:cSld>
  <p:clrMapOvr>
    <a:masterClrMapping/>
  </p:clrMapOvr>
  <p:transition advTm="2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994922"/>
      </p:ext>
    </p:extLst>
  </p:cSld>
  <p:clrMapOvr>
    <a:masterClrMapping/>
  </p:clrMapOvr>
  <p:transition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8" y="6283325"/>
            <a:ext cx="1905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6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CRICOS Provider No 00025B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31" name="Picture 7" descr="UQlogoC-colour-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5825" y="366713"/>
            <a:ext cx="1646238" cy="469900"/>
          </a:xfrm>
          <a:prstGeom prst="rect">
            <a:avLst/>
          </a:prstGeom>
          <a:noFill/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468313" y="981075"/>
            <a:ext cx="8424862" cy="0"/>
          </a:xfrm>
          <a:prstGeom prst="line">
            <a:avLst/>
          </a:prstGeom>
          <a:noFill/>
          <a:ln w="28575">
            <a:solidFill>
              <a:srgbClr val="BDA14E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468313" y="6308725"/>
            <a:ext cx="8424862" cy="0"/>
          </a:xfrm>
          <a:prstGeom prst="line">
            <a:avLst/>
          </a:prstGeom>
          <a:noFill/>
          <a:ln w="28575">
            <a:solidFill>
              <a:srgbClr val="BDA14E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34" name="Picture 10" descr="UQ100years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72450" y="6351588"/>
            <a:ext cx="64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584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20000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20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  <a:ea typeface="ＭＳ Ｐゴシック" pitchFamily="34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2319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398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CRICOS Provider No 00025B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E393A-4DDF-4677-80A7-5C87E9B806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253228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direct_spee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Logic" TargetMode="External"/><Relationship Id="rId5" Type="http://schemas.openxmlformats.org/officeDocument/2006/relationships/hyperlink" Target="http://en.wikipedia.org/wiki/Reasoning" TargetMode="External"/><Relationship Id="rId4" Type="http://schemas.openxmlformats.org/officeDocument/2006/relationships/hyperlink" Target="http://en.wikipedia.org/wiki/Creativit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0030"/>
          <p:cNvPicPr>
            <a:picLocks noChangeAspect="1" noChangeArrowheads="1"/>
          </p:cNvPicPr>
          <p:nvPr/>
        </p:nvPicPr>
        <p:blipFill>
          <a:blip r:embed="rId3" cstate="print">
            <a:lum bright="-4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/>
          <a:lstStyle/>
          <a:p>
            <a:pPr algn="ctr"/>
            <a:r>
              <a:rPr lang="en-A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Veterinary Anaesthesia:</a:t>
            </a:r>
            <a:br>
              <a:rPr lang="en-A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we there yet?</a:t>
            </a:r>
            <a:r>
              <a:rPr lang="en-A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4149080"/>
            <a:ext cx="4572000" cy="1656184"/>
          </a:xfrm>
        </p:spPr>
        <p:txBody>
          <a:bodyPr/>
          <a:lstStyle/>
          <a:p>
            <a:r>
              <a:rPr lang="en-AU" i="1" u="sng" dirty="0" smtClean="0">
                <a:solidFill>
                  <a:srgbClr val="FFFF00"/>
                </a:solidFill>
              </a:rPr>
              <a:t>HELEN KEATES</a:t>
            </a:r>
          </a:p>
          <a:p>
            <a:r>
              <a:rPr lang="en-AU" i="1" u="sng" dirty="0" smtClean="0">
                <a:solidFill>
                  <a:srgbClr val="FFFF00"/>
                </a:solidFill>
              </a:rPr>
              <a:t>Lecturer</a:t>
            </a:r>
            <a:endParaRPr lang="en-AU" i="1" dirty="0" smtClean="0">
              <a:solidFill>
                <a:srgbClr val="FFFF00"/>
              </a:solidFill>
            </a:endParaRPr>
          </a:p>
          <a:p>
            <a:r>
              <a:rPr lang="en-AU" sz="1400" i="1" dirty="0" smtClean="0">
                <a:solidFill>
                  <a:srgbClr val="FFFF00"/>
                </a:solidFill>
              </a:rPr>
              <a:t>The </a:t>
            </a:r>
            <a:r>
              <a:rPr lang="en-AU" sz="1400" i="1" dirty="0">
                <a:solidFill>
                  <a:srgbClr val="FFFF00"/>
                </a:solidFill>
              </a:rPr>
              <a:t>University of Queensland, </a:t>
            </a:r>
            <a:endParaRPr lang="en-AU" sz="1400" i="1" dirty="0" smtClean="0">
              <a:solidFill>
                <a:srgbClr val="FFFF00"/>
              </a:solidFill>
            </a:endParaRPr>
          </a:p>
          <a:p>
            <a:r>
              <a:rPr lang="en-AU" sz="1400" i="1" dirty="0" smtClean="0">
                <a:solidFill>
                  <a:srgbClr val="FFFF00"/>
                </a:solidFill>
              </a:rPr>
              <a:t>School </a:t>
            </a:r>
            <a:r>
              <a:rPr lang="en-AU" sz="1400" i="1" dirty="0">
                <a:solidFill>
                  <a:srgbClr val="FFFF00"/>
                </a:solidFill>
              </a:rPr>
              <a:t>of Veterinary Science, </a:t>
            </a:r>
            <a:endParaRPr lang="en-AU" sz="1400" i="1" dirty="0" smtClean="0">
              <a:solidFill>
                <a:srgbClr val="FFFF00"/>
              </a:solidFill>
            </a:endParaRPr>
          </a:p>
          <a:p>
            <a:r>
              <a:rPr lang="en-AU" sz="1400" i="1" dirty="0" smtClean="0">
                <a:solidFill>
                  <a:srgbClr val="FFFF00"/>
                </a:solidFill>
              </a:rPr>
              <a:t>Gatton</a:t>
            </a:r>
            <a:r>
              <a:rPr lang="en-AU" sz="1400" i="1" dirty="0">
                <a:solidFill>
                  <a:srgbClr val="FFFF00"/>
                </a:solidFill>
              </a:rPr>
              <a:t>, QLD 4343, Australia</a:t>
            </a:r>
            <a:r>
              <a:rPr lang="en-AU" sz="1400" dirty="0">
                <a:solidFill>
                  <a:srgbClr val="FFFF00"/>
                </a:solidFill>
              </a:rPr>
              <a:t/>
            </a:r>
            <a:br>
              <a:rPr lang="en-AU" sz="1400" dirty="0">
                <a:solidFill>
                  <a:srgbClr val="FFFF00"/>
                </a:solidFill>
              </a:rPr>
            </a:br>
            <a:r>
              <a:rPr lang="en-AU" sz="1400" dirty="0">
                <a:solidFill>
                  <a:srgbClr val="FFFF00"/>
                </a:solidFill>
              </a:rPr>
              <a:t/>
            </a:r>
            <a:br>
              <a:rPr lang="en-AU" sz="1400" dirty="0">
                <a:solidFill>
                  <a:srgbClr val="FFFF00"/>
                </a:solidFill>
              </a:rPr>
            </a:br>
            <a:endParaRPr lang="en-AU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2280540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 you </a:t>
            </a:r>
            <a:r>
              <a:rPr lang="en-AU" dirty="0" smtClean="0"/>
              <a:t>define clinical acumen </a:t>
            </a:r>
            <a:r>
              <a:rPr lang="en-AU" dirty="0"/>
              <a:t>: -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862" cy="4970462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400" i="1" dirty="0" smtClean="0">
                <a:solidFill>
                  <a:srgbClr val="FF0000"/>
                </a:solidFill>
              </a:rPr>
              <a:t>the </a:t>
            </a:r>
            <a:r>
              <a:rPr lang="en-AU" sz="2400" i="1" dirty="0">
                <a:solidFill>
                  <a:srgbClr val="FF0000"/>
                </a:solidFill>
              </a:rPr>
              <a:t>ability to ‘see’, </a:t>
            </a:r>
            <a:r>
              <a:rPr lang="en-AU" sz="2400" dirty="0"/>
              <a:t>not just ‘look’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400" i="1" dirty="0">
                <a:solidFill>
                  <a:srgbClr val="FF0000"/>
                </a:solidFill>
              </a:rPr>
              <a:t>problem solving </a:t>
            </a:r>
            <a:r>
              <a:rPr lang="en-AU" sz="2400" dirty="0" smtClean="0"/>
              <a:t>All  clinical work is problem solving</a:t>
            </a:r>
            <a:endParaRPr lang="en-AU" sz="2400" dirty="0" smtClean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400" i="1" dirty="0" smtClean="0">
                <a:solidFill>
                  <a:srgbClr val="FF0000"/>
                </a:solidFill>
              </a:rPr>
              <a:t>integration of knowledge </a:t>
            </a:r>
            <a:r>
              <a:rPr lang="en-AU" sz="2400" dirty="0" smtClean="0"/>
              <a:t>of physiology, chemistry, physics etc as well as pathology, medicine, surgery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400" i="1" dirty="0" smtClean="0">
                <a:solidFill>
                  <a:srgbClr val="FF0000"/>
                </a:solidFill>
              </a:rPr>
              <a:t>lateral </a:t>
            </a:r>
            <a:r>
              <a:rPr lang="en-AU" sz="2400" i="1" dirty="0">
                <a:solidFill>
                  <a:srgbClr val="FF0000"/>
                </a:solidFill>
              </a:rPr>
              <a:t>thinking </a:t>
            </a:r>
            <a:r>
              <a:rPr lang="en-AU" sz="2400" i="1" dirty="0" smtClean="0"/>
              <a:t>= </a:t>
            </a:r>
            <a:r>
              <a:rPr lang="en-AU" sz="2400" dirty="0" smtClean="0"/>
              <a:t>solving </a:t>
            </a:r>
            <a:r>
              <a:rPr lang="en-AU" sz="2400" dirty="0"/>
              <a:t>problems through an </a:t>
            </a:r>
            <a:r>
              <a:rPr lang="en-AU" sz="2400" u="sng" dirty="0">
                <a:hlinkClick r:id="rId3" action="ppaction://hlinkfile" tooltip="Indirect speech"/>
              </a:rPr>
              <a:t>indirect</a:t>
            </a:r>
            <a:r>
              <a:rPr lang="en-AU" sz="2400" u="sng" dirty="0"/>
              <a:t> </a:t>
            </a:r>
            <a:r>
              <a:rPr lang="en-AU" sz="2400" dirty="0"/>
              <a:t>and </a:t>
            </a:r>
            <a:r>
              <a:rPr lang="en-AU" sz="2400" dirty="0">
                <a:hlinkClick r:id="rId4" action="ppaction://hlinkfile" tooltip="Creativity"/>
              </a:rPr>
              <a:t>creative</a:t>
            </a:r>
            <a:r>
              <a:rPr lang="en-AU" sz="2400" dirty="0"/>
              <a:t> approach, using </a:t>
            </a:r>
            <a:r>
              <a:rPr lang="en-AU" sz="2400" dirty="0">
                <a:hlinkClick r:id="rId5" action="ppaction://hlinkfile" tooltip="Reasoning"/>
              </a:rPr>
              <a:t>reasoning</a:t>
            </a:r>
            <a:r>
              <a:rPr lang="en-AU" sz="2400" dirty="0"/>
              <a:t> that is not immediately obvious and involving ideas that may not be obtainable by using only traditional step-by-step </a:t>
            </a:r>
            <a:r>
              <a:rPr lang="en-AU" sz="2400" dirty="0">
                <a:hlinkClick r:id="rId6" action="ppaction://hlinkfile" tooltip="Logic"/>
              </a:rPr>
              <a:t>logic</a:t>
            </a:r>
            <a:r>
              <a:rPr lang="en-AU" sz="2400" dirty="0"/>
              <a:t>.</a:t>
            </a:r>
          </a:p>
          <a:p>
            <a:pPr lvl="0" algn="ctr">
              <a:lnSpc>
                <a:spcPct val="150000"/>
              </a:lnSpc>
            </a:pPr>
            <a:r>
              <a:rPr lang="en-AU" sz="24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measure this???</a:t>
            </a:r>
            <a:endParaRPr lang="en-AU" sz="2400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AU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0753672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0648"/>
            <a:ext cx="7772400" cy="719137"/>
          </a:xfrm>
        </p:spPr>
        <p:txBody>
          <a:bodyPr/>
          <a:lstStyle/>
          <a:p>
            <a:r>
              <a:rPr lang="en-AU" dirty="0" smtClean="0"/>
              <a:t>One-45 clinical assessment anaesthesia definitions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827584" y="1484785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KNOWLEDGE</a:t>
            </a:r>
            <a:r>
              <a:rPr lang="en-AU" dirty="0"/>
              <a:t>: Exhibits core knowledge of basics sciences relating to anaesthesia. Is able to apply this knowledge in </a:t>
            </a:r>
            <a:r>
              <a:rPr lang="en-AU" dirty="0" smtClean="0"/>
              <a:t>an </a:t>
            </a:r>
            <a:r>
              <a:rPr lang="en-AU" dirty="0" smtClean="0">
                <a:solidFill>
                  <a:srgbClr val="FF0000"/>
                </a:solidFill>
              </a:rPr>
              <a:t>appropriate</a:t>
            </a:r>
            <a:r>
              <a:rPr lang="en-AU" dirty="0" smtClean="0"/>
              <a:t> </a:t>
            </a:r>
            <a:r>
              <a:rPr lang="en-AU" dirty="0"/>
              <a:t>and </a:t>
            </a:r>
            <a:r>
              <a:rPr lang="en-AU" dirty="0">
                <a:solidFill>
                  <a:srgbClr val="FF0000"/>
                </a:solidFill>
              </a:rPr>
              <a:t>logical </a:t>
            </a:r>
            <a:r>
              <a:rPr lang="en-AU" dirty="0"/>
              <a:t>way. Is able to identify </a:t>
            </a:r>
            <a:r>
              <a:rPr lang="en-AU" dirty="0">
                <a:solidFill>
                  <a:srgbClr val="FF0000"/>
                </a:solidFill>
              </a:rPr>
              <a:t>relevant </a:t>
            </a:r>
            <a:r>
              <a:rPr lang="en-AU" dirty="0"/>
              <a:t>anaesthetic considerations and potential complications.</a:t>
            </a:r>
          </a:p>
          <a:p>
            <a:r>
              <a:rPr lang="en-AU" dirty="0"/>
              <a:t>Is able to formulate an </a:t>
            </a:r>
            <a:r>
              <a:rPr lang="en-AU" dirty="0">
                <a:solidFill>
                  <a:srgbClr val="FF0000"/>
                </a:solidFill>
              </a:rPr>
              <a:t>appropriate</a:t>
            </a:r>
            <a:r>
              <a:rPr lang="en-AU" dirty="0"/>
              <a:t> anaesthesia and analgesia plan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CLINICAL SKILLS</a:t>
            </a:r>
            <a:r>
              <a:rPr lang="en-AU" dirty="0"/>
              <a:t>: Is able to </a:t>
            </a:r>
            <a:r>
              <a:rPr lang="en-AU" dirty="0">
                <a:solidFill>
                  <a:srgbClr val="FF0000"/>
                </a:solidFill>
              </a:rPr>
              <a:t>appropriatel</a:t>
            </a:r>
            <a:r>
              <a:rPr lang="en-AU" dirty="0"/>
              <a:t>y assess a patient prior to anaesthesia. This should include gathering </a:t>
            </a:r>
            <a:r>
              <a:rPr lang="en-AU" dirty="0">
                <a:solidFill>
                  <a:srgbClr val="FF0000"/>
                </a:solidFill>
              </a:rPr>
              <a:t>relevant</a:t>
            </a:r>
            <a:r>
              <a:rPr lang="en-AU" dirty="0"/>
              <a:t> </a:t>
            </a:r>
            <a:r>
              <a:rPr lang="en-AU" dirty="0" smtClean="0"/>
              <a:t>history and </a:t>
            </a:r>
            <a:r>
              <a:rPr lang="en-AU" dirty="0"/>
              <a:t>diagnostic material as well as performing a pre-anaesthetic clinical examination. Is able to accurately record </a:t>
            </a:r>
            <a:r>
              <a:rPr lang="en-AU" dirty="0" smtClean="0"/>
              <a:t>data </a:t>
            </a:r>
            <a:r>
              <a:rPr lang="en-AU" dirty="0" smtClean="0">
                <a:solidFill>
                  <a:srgbClr val="FF0000"/>
                </a:solidFill>
              </a:rPr>
              <a:t>pertinent</a:t>
            </a:r>
            <a:r>
              <a:rPr lang="en-AU" dirty="0" smtClean="0"/>
              <a:t> </a:t>
            </a:r>
            <a:r>
              <a:rPr lang="en-AU" dirty="0"/>
              <a:t>to anaesthesia and patient care i.e. anaesthesia form and treatment chart. Demonstrates </a:t>
            </a:r>
            <a:r>
              <a:rPr lang="en-AU" dirty="0">
                <a:solidFill>
                  <a:srgbClr val="FF0000"/>
                </a:solidFill>
              </a:rPr>
              <a:t>good</a:t>
            </a:r>
            <a:r>
              <a:rPr lang="en-AU" dirty="0"/>
              <a:t> analytical </a:t>
            </a:r>
            <a:r>
              <a:rPr lang="en-AU" dirty="0" smtClean="0"/>
              <a:t>skills particularly </a:t>
            </a:r>
            <a:r>
              <a:rPr lang="en-AU" dirty="0"/>
              <a:t>pertaining to monitoring the anaesthetised patient i.e. has a thorough understanding of the use and limitations </a:t>
            </a:r>
            <a:r>
              <a:rPr lang="en-AU" dirty="0" smtClean="0"/>
              <a:t>of the </a:t>
            </a:r>
            <a:r>
              <a:rPr lang="en-AU" dirty="0"/>
              <a:t>anaesthesia monitoring equipment, is able to interpret physiological data and instigate </a:t>
            </a:r>
            <a:r>
              <a:rPr lang="en-AU" dirty="0" smtClean="0">
                <a:solidFill>
                  <a:srgbClr val="FF0000"/>
                </a:solidFill>
              </a:rPr>
              <a:t>appropriate</a:t>
            </a:r>
            <a:r>
              <a:rPr lang="en-AU" dirty="0" smtClean="0"/>
              <a:t> interventions/treatments </a:t>
            </a:r>
            <a:r>
              <a:rPr lang="en-AU" dirty="0"/>
              <a:t>when necessary.</a:t>
            </a:r>
          </a:p>
          <a:p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9620355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TECHNICAL SKILLS</a:t>
            </a:r>
            <a:r>
              <a:rPr lang="en-AU" sz="1800" dirty="0"/>
              <a:t>: Is able to display </a:t>
            </a:r>
            <a:r>
              <a:rPr lang="en-AU" sz="1800" dirty="0">
                <a:solidFill>
                  <a:srgbClr val="FF0000"/>
                </a:solidFill>
              </a:rPr>
              <a:t>suitable</a:t>
            </a:r>
            <a:r>
              <a:rPr lang="en-AU" sz="1800" dirty="0"/>
              <a:t> animal handling skills and restraint, including showing </a:t>
            </a:r>
            <a:r>
              <a:rPr lang="en-AU" sz="1800" dirty="0">
                <a:solidFill>
                  <a:srgbClr val="FF0000"/>
                </a:solidFill>
              </a:rPr>
              <a:t>appropriate </a:t>
            </a:r>
            <a:r>
              <a:rPr lang="en-AU" sz="1800" dirty="0"/>
              <a:t>compassion</a:t>
            </a:r>
            <a:r>
              <a:rPr lang="en-AU" sz="1800" dirty="0" smtClean="0"/>
              <a:t>.  Is </a:t>
            </a:r>
            <a:r>
              <a:rPr lang="en-AU" sz="1800" dirty="0"/>
              <a:t>able to reliably perform technical tasks e.g. venous catheterisation and tracheal intubation</a:t>
            </a:r>
            <a:r>
              <a:rPr lang="en-AU" sz="1800" dirty="0" smtClean="0"/>
              <a:t>.</a:t>
            </a:r>
          </a:p>
          <a:p>
            <a:endParaRPr lang="en-AU" sz="1800" dirty="0"/>
          </a:p>
          <a:p>
            <a:r>
              <a:rPr lang="en-AU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INTERPERSONAL SKILLS</a:t>
            </a:r>
            <a:r>
              <a:rPr lang="en-AU" sz="1800" dirty="0"/>
              <a:t>: Demonstrates </a:t>
            </a:r>
            <a:r>
              <a:rPr lang="en-AU" sz="1800" dirty="0">
                <a:solidFill>
                  <a:srgbClr val="FF0000"/>
                </a:solidFill>
              </a:rPr>
              <a:t>effective</a:t>
            </a:r>
            <a:r>
              <a:rPr lang="en-AU" sz="1800" dirty="0"/>
              <a:t> verbal communication skills with clients and team members. Presents </a:t>
            </a:r>
            <a:r>
              <a:rPr lang="en-AU" sz="1800" dirty="0" smtClean="0"/>
              <a:t>written information </a:t>
            </a:r>
            <a:r>
              <a:rPr lang="en-AU" sz="1800" dirty="0"/>
              <a:t>in an accurate, </a:t>
            </a:r>
            <a:r>
              <a:rPr lang="en-AU" sz="1800" dirty="0">
                <a:solidFill>
                  <a:srgbClr val="FF0000"/>
                </a:solidFill>
              </a:rPr>
              <a:t>logical</a:t>
            </a:r>
            <a:r>
              <a:rPr lang="en-AU" sz="1800" dirty="0"/>
              <a:t> and organized manner.</a:t>
            </a:r>
          </a:p>
          <a:p>
            <a:r>
              <a:rPr lang="en-AU" sz="1800" dirty="0"/>
              <a:t>Demonstrates compassion</a:t>
            </a:r>
            <a:r>
              <a:rPr lang="en-AU" sz="1800" dirty="0" smtClean="0"/>
              <a:t>.</a:t>
            </a:r>
          </a:p>
          <a:p>
            <a:endParaRPr lang="en-AU" sz="1800" dirty="0"/>
          </a:p>
          <a:p>
            <a:r>
              <a:rPr lang="en-AU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PROFESSIONALISM</a:t>
            </a:r>
            <a:r>
              <a:rPr lang="en-AU" sz="1800" dirty="0"/>
              <a:t>: Is reliable, responsible and punctual. </a:t>
            </a:r>
            <a:r>
              <a:rPr lang="en-AU" sz="1800" dirty="0">
                <a:solidFill>
                  <a:srgbClr val="FF0000"/>
                </a:solidFill>
              </a:rPr>
              <a:t>Displays motivation and enthusiasm </a:t>
            </a:r>
            <a:r>
              <a:rPr lang="en-AU" sz="1800" dirty="0"/>
              <a:t>to learn, and </a:t>
            </a:r>
            <a:r>
              <a:rPr lang="en-AU" sz="1800" dirty="0">
                <a:solidFill>
                  <a:srgbClr val="FF0000"/>
                </a:solidFill>
              </a:rPr>
              <a:t>perseverance</a:t>
            </a:r>
            <a:r>
              <a:rPr lang="en-AU" sz="1800" dirty="0"/>
              <a:t>.</a:t>
            </a:r>
          </a:p>
          <a:p>
            <a:r>
              <a:rPr lang="en-AU" sz="1800" dirty="0"/>
              <a:t>Accepts responsibility. Displays initiative in supplementing his/her knowledge and/or skills. Is able to relate to clients, staff </a:t>
            </a:r>
            <a:r>
              <a:rPr lang="en-AU" sz="1800" dirty="0" smtClean="0"/>
              <a:t>and peers</a:t>
            </a:r>
            <a:r>
              <a:rPr lang="en-AU" sz="1800" dirty="0"/>
              <a:t>. Is honest, trustworthy/exhibits appropriate ethical and professional conduct</a:t>
            </a:r>
            <a:r>
              <a:rPr lang="en-AU" sz="1800" dirty="0" smtClean="0"/>
              <a:t>.</a:t>
            </a:r>
          </a:p>
          <a:p>
            <a:endParaRPr lang="en-AU" sz="1800" dirty="0"/>
          </a:p>
          <a:p>
            <a:pPr algn="ctr"/>
            <a:r>
              <a:rPr lang="en-AU" sz="2800" dirty="0" smtClean="0"/>
              <a:t>These are very ‘doughy’ criteria for assessment!</a:t>
            </a:r>
            <a:endParaRPr lang="en-AU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9080272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6768752" cy="720080"/>
          </a:xfrm>
        </p:spPr>
        <p:txBody>
          <a:bodyPr/>
          <a:lstStyle/>
          <a:p>
            <a:r>
              <a:rPr lang="en-AU" dirty="0" smtClean="0"/>
              <a:t>The day the light went on for me about assessment…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4744"/>
            <a:ext cx="4031679" cy="4971256"/>
          </a:xfrm>
        </p:spPr>
        <p:txBody>
          <a:bodyPr/>
          <a:lstStyle/>
          <a:p>
            <a:r>
              <a:rPr lang="en-AU" sz="2000" dirty="0" smtClean="0"/>
              <a:t>End of 2002</a:t>
            </a:r>
          </a:p>
          <a:p>
            <a:r>
              <a:rPr lang="en-AU" sz="2000" dirty="0" smtClean="0"/>
              <a:t>Case 1	Sian and the anaesthetic machine: 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000" dirty="0" smtClean="0"/>
              <a:t>Successfully negotiated all assessment requirements to graduate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000" dirty="0" smtClean="0"/>
              <a:t>Ceremony next week</a:t>
            </a:r>
          </a:p>
          <a:p>
            <a:pPr marL="285750" indent="-285750">
              <a:buFont typeface="Arial" pitchFamily="34" charset="0"/>
              <a:buChar char="•"/>
            </a:pPr>
            <a:endParaRPr lang="en-AU" sz="2000" dirty="0" smtClean="0"/>
          </a:p>
          <a:p>
            <a:pPr algn="ctr"/>
            <a:r>
              <a:rPr lang="en-AU" sz="2000" dirty="0" smtClean="0"/>
              <a:t>Serious inability to assemble anaesthetic machine!  </a:t>
            </a:r>
          </a:p>
          <a:p>
            <a:pPr algn="ctr"/>
            <a:r>
              <a:rPr lang="en-AU" sz="2000" dirty="0" smtClean="0"/>
              <a:t>Basic knowledge/skill</a:t>
            </a:r>
          </a:p>
          <a:p>
            <a:endParaRPr lang="en-AU" sz="2000" dirty="0"/>
          </a:p>
          <a:p>
            <a:pPr algn="ctr"/>
            <a:endParaRPr lang="en-AU" sz="2000" dirty="0" smtClean="0"/>
          </a:p>
          <a:p>
            <a:endParaRPr lang="en-A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1" name="Picture 3" descr="C:\Data\Photos\Circle components\Dsc00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4334539" cy="3250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449379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96752"/>
            <a:ext cx="4175695" cy="4899248"/>
          </a:xfrm>
        </p:spPr>
        <p:txBody>
          <a:bodyPr/>
          <a:lstStyle/>
          <a:p>
            <a:r>
              <a:rPr lang="en-AU" sz="2000" dirty="0" smtClean="0"/>
              <a:t>Case 2 	Lauren and the </a:t>
            </a:r>
            <a:r>
              <a:rPr lang="en-AU" sz="2000" dirty="0" err="1" smtClean="0"/>
              <a:t>capnograph</a:t>
            </a:r>
            <a:endParaRPr lang="en-AU" sz="2000" dirty="0" smtClean="0"/>
          </a:p>
          <a:p>
            <a:endParaRPr lang="en-A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AU" sz="2000" dirty="0" smtClean="0"/>
              <a:t>End of fifth year, all anaesthesia assessment completed successfully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000" dirty="0" smtClean="0"/>
              <a:t>Lauren chose to do the anaesthesia clinical elective – an extension placement for very interested students – NOT remedial training!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000" dirty="0" smtClean="0"/>
              <a:t>Project involving anaesthesia of a large number of pigs.</a:t>
            </a:r>
          </a:p>
          <a:p>
            <a:pPr marL="285750" indent="-285750">
              <a:buFont typeface="Arial" pitchFamily="34" charset="0"/>
              <a:buChar char="•"/>
            </a:pPr>
            <a:endParaRPr lang="en-AU" sz="2000" dirty="0" smtClean="0"/>
          </a:p>
          <a:p>
            <a:pPr algn="ctr"/>
            <a:r>
              <a:rPr lang="en-AU" sz="2000" dirty="0" smtClean="0"/>
              <a:t>Could not interpret patients carbon dioxide levels.  </a:t>
            </a:r>
          </a:p>
          <a:p>
            <a:endParaRPr lang="en-A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018" y="1916832"/>
            <a:ext cx="4237982" cy="29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Problem…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988840"/>
            <a:ext cx="8352159" cy="41071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400" dirty="0" smtClean="0"/>
              <a:t>These students (and others) had jumped through all the required hoops to graduate as practicing veterinarians, but were clearly NOT ‘practice safe’ – we had assessed something else!!</a:t>
            </a:r>
          </a:p>
          <a:p>
            <a:pPr>
              <a:lnSpc>
                <a:spcPct val="150000"/>
              </a:lnSpc>
            </a:pPr>
            <a:endParaRPr lang="en-AU" sz="2400" dirty="0"/>
          </a:p>
          <a:p>
            <a:pPr algn="ctr">
              <a:lnSpc>
                <a:spcPct val="150000"/>
              </a:lnSpc>
            </a:pPr>
            <a:r>
              <a:rPr lang="en-AU" sz="2400" dirty="0" smtClean="0"/>
              <a:t>The assessment was lacking!!</a:t>
            </a:r>
            <a:endParaRPr lang="en-AU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287549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Response…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52736"/>
            <a:ext cx="3527623" cy="5256584"/>
          </a:xfrm>
        </p:spPr>
        <p:txBody>
          <a:bodyPr/>
          <a:lstStyle/>
          <a:p>
            <a:r>
              <a:rPr lang="en-AU" sz="2400" dirty="0" smtClean="0"/>
              <a:t>New assessment task…</a:t>
            </a:r>
          </a:p>
          <a:p>
            <a:endParaRPr lang="en-AU" sz="2400" dirty="0"/>
          </a:p>
          <a:p>
            <a:r>
              <a:rPr lang="en-AU" sz="2400" dirty="0" smtClean="0"/>
              <a:t>The ultimate challenge – an oral exam</a:t>
            </a:r>
          </a:p>
          <a:p>
            <a:endParaRPr lang="en-AU" sz="2400" dirty="0"/>
          </a:p>
          <a:p>
            <a:r>
              <a:rPr lang="en-AU" sz="2400" dirty="0" smtClean="0"/>
              <a:t>Each student</a:t>
            </a:r>
          </a:p>
          <a:p>
            <a:r>
              <a:rPr lang="en-AU" sz="2400" dirty="0" smtClean="0"/>
              <a:t>20 – 30 minutes</a:t>
            </a:r>
          </a:p>
          <a:p>
            <a:r>
              <a:rPr lang="en-AU" sz="2400" dirty="0" smtClean="0"/>
              <a:t>A variety of questions, most of which involved solving a problem</a:t>
            </a:r>
            <a:endParaRPr lang="en-AU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Tiger face 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80728"/>
            <a:ext cx="5148064" cy="531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3360672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What’s good about oral exams...</a:t>
            </a:r>
            <a:endParaRPr lang="en-A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760"/>
            <a:ext cx="8675687" cy="374441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AU" sz="2400" dirty="0" smtClean="0"/>
              <a:t>Examiner: -</a:t>
            </a: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400" dirty="0" smtClean="0"/>
              <a:t>can explore students strengths &amp; weaknesses (nowhere to hide)</a:t>
            </a: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400" dirty="0"/>
              <a:t>c</a:t>
            </a:r>
            <a:r>
              <a:rPr lang="en-AU" sz="2400" dirty="0" smtClean="0"/>
              <a:t>an accommodate students ‘style’ by rewording &amp; clarifying Q’s</a:t>
            </a: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400" dirty="0"/>
              <a:t>c</a:t>
            </a:r>
            <a:r>
              <a:rPr lang="en-AU" sz="2400" dirty="0" smtClean="0"/>
              <a:t>an avoid straight recall Q’s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sz="2400" dirty="0" smtClean="0"/>
              <a:t>Students take it very seriously – feel exposed and don’t want to appear inadequate</a:t>
            </a:r>
          </a:p>
          <a:p>
            <a:pPr eaLnBrk="1" hangingPunct="1">
              <a:lnSpc>
                <a:spcPct val="150000"/>
              </a:lnSpc>
            </a:pPr>
            <a:endParaRPr lang="en-AU" sz="24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What’s bad about oral exams...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180000"/>
              </a:lnSpc>
              <a:buFont typeface="Arial" pitchFamily="34" charset="0"/>
              <a:buChar char="•"/>
            </a:pPr>
            <a:r>
              <a:rPr lang="en-AU" sz="2400" dirty="0"/>
              <a:t>Fear – some students effectively ‘paralysed’</a:t>
            </a:r>
          </a:p>
          <a:p>
            <a:pPr marL="342900" indent="-342900" eaLnBrk="1" hangingPunct="1">
              <a:lnSpc>
                <a:spcPct val="180000"/>
              </a:lnSpc>
              <a:buFont typeface="Arial" pitchFamily="34" charset="0"/>
              <a:buChar char="•"/>
            </a:pPr>
            <a:r>
              <a:rPr lang="en-AU" sz="2400" dirty="0"/>
              <a:t>Not all </a:t>
            </a:r>
            <a:r>
              <a:rPr lang="en-AU" sz="2400" dirty="0" smtClean="0"/>
              <a:t>Q’s </a:t>
            </a:r>
            <a:r>
              <a:rPr lang="en-AU" sz="2400" dirty="0"/>
              <a:t>are of equal </a:t>
            </a:r>
            <a:r>
              <a:rPr lang="en-AU" sz="2400" dirty="0" smtClean="0"/>
              <a:t>complexity </a:t>
            </a:r>
          </a:p>
          <a:p>
            <a:pPr marL="342900" indent="-342900" eaLnBrk="1" hangingPunct="1">
              <a:lnSpc>
                <a:spcPct val="180000"/>
              </a:lnSpc>
              <a:buFont typeface="Arial" pitchFamily="34" charset="0"/>
              <a:buChar char="•"/>
            </a:pPr>
            <a:r>
              <a:rPr lang="en-AU" sz="2400" dirty="0" smtClean="0"/>
              <a:t>A </a:t>
            </a:r>
            <a:r>
              <a:rPr lang="en-AU" sz="2400" dirty="0"/>
              <a:t>problem solving exercise for one student may be simple recall for another</a:t>
            </a:r>
          </a:p>
          <a:p>
            <a:pPr marL="342900" indent="-342900" eaLnBrk="1" hangingPunct="1">
              <a:lnSpc>
                <a:spcPct val="180000"/>
              </a:lnSpc>
              <a:buFont typeface="Arial" pitchFamily="34" charset="0"/>
              <a:buChar char="•"/>
            </a:pPr>
            <a:r>
              <a:rPr lang="en-AU" sz="2400" dirty="0"/>
              <a:t>Examiner vulnerability </a:t>
            </a:r>
            <a:endParaRPr lang="en-AU" sz="2400" dirty="0" smtClean="0"/>
          </a:p>
          <a:p>
            <a:pPr marL="974725" lvl="1" indent="-342900">
              <a:lnSpc>
                <a:spcPct val="180000"/>
              </a:lnSpc>
              <a:buFont typeface="Arial" pitchFamily="34" charset="0"/>
              <a:buChar char="•"/>
            </a:pPr>
            <a:r>
              <a:rPr lang="en-AU" dirty="0" smtClean="0"/>
              <a:t>‘I </a:t>
            </a:r>
            <a:r>
              <a:rPr lang="en-AU" dirty="0"/>
              <a:t>got harder questions’ </a:t>
            </a:r>
            <a:r>
              <a:rPr lang="en-AU" dirty="0" smtClean="0"/>
              <a:t>syndrome</a:t>
            </a:r>
          </a:p>
          <a:p>
            <a:pPr marL="974725" lvl="1" indent="-342900">
              <a:lnSpc>
                <a:spcPct val="180000"/>
              </a:lnSpc>
              <a:buFont typeface="Arial" pitchFamily="34" charset="0"/>
              <a:buChar char="•"/>
            </a:pPr>
            <a:r>
              <a:rPr lang="en-AU" dirty="0" smtClean="0"/>
              <a:t>She was mean to me! (have an invigilator!)</a:t>
            </a:r>
            <a:endParaRPr lang="en-AU" dirty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Outcomes…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/>
              <a:t>Students loved/hated the experience!!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/>
              <a:t>Many reported enjoying the experience – a mental game – very competitive students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/>
              <a:t>Some ‘crashed and burned’  Tears often appeared to be frustration with themselves for not knowing what they knew they should have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/>
              <a:t>Vivas took on legendary status (Dragon status for me)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/>
              <a:t>Most passed, many did impressively well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/>
              <a:t>Failures had to repeat – offered different examiner </a:t>
            </a:r>
          </a:p>
          <a:p>
            <a:endParaRPr lang="en-AU" sz="2400" dirty="0" smtClean="0"/>
          </a:p>
          <a:p>
            <a:pPr algn="ctr"/>
            <a:r>
              <a:rPr lang="en-AU" sz="2400" b="1" i="1" dirty="0" smtClean="0">
                <a:solidFill>
                  <a:srgbClr val="C00000"/>
                </a:solidFill>
              </a:rPr>
              <a:t>Vastly improved interest in/knowledge of clinical work – astounding improvements observed by clinical staff.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1439277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804248" cy="719137"/>
          </a:xfrm>
        </p:spPr>
        <p:txBody>
          <a:bodyPr/>
          <a:lstStyle/>
          <a:p>
            <a:r>
              <a:rPr lang="en-AU" sz="2400" dirty="0" smtClean="0"/>
              <a:t>Veterinary Science in Australia…		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Programs offered    : -</a:t>
            </a:r>
          </a:p>
          <a:p>
            <a:endParaRPr lang="en-AU" dirty="0"/>
          </a:p>
          <a:p>
            <a:r>
              <a:rPr lang="en-AU" dirty="0" smtClean="0"/>
              <a:t>Original 4: -</a:t>
            </a:r>
          </a:p>
          <a:p>
            <a:r>
              <a:rPr lang="en-AU" dirty="0" smtClean="0"/>
              <a:t>				Students/year		</a:t>
            </a:r>
          </a:p>
          <a:p>
            <a:r>
              <a:rPr lang="en-AU" dirty="0" smtClean="0"/>
              <a:t>University </a:t>
            </a:r>
            <a:r>
              <a:rPr lang="en-AU" dirty="0"/>
              <a:t>of </a:t>
            </a:r>
            <a:r>
              <a:rPr lang="en-AU" dirty="0" smtClean="0"/>
              <a:t>Queensland (75 Y plus)	100-120</a:t>
            </a:r>
          </a:p>
          <a:p>
            <a:r>
              <a:rPr lang="en-AU" dirty="0" smtClean="0"/>
              <a:t>Sydney University			100-120</a:t>
            </a:r>
          </a:p>
          <a:p>
            <a:r>
              <a:rPr lang="en-AU" dirty="0" smtClean="0"/>
              <a:t>Melbourne University			100-120	</a:t>
            </a:r>
          </a:p>
          <a:p>
            <a:endParaRPr lang="en-AU" dirty="0" smtClean="0"/>
          </a:p>
          <a:p>
            <a:r>
              <a:rPr lang="en-AU" dirty="0" smtClean="0"/>
              <a:t>Murdoch University			80 - 100</a:t>
            </a:r>
          </a:p>
          <a:p>
            <a:endParaRPr lang="en-AU" dirty="0"/>
          </a:p>
          <a:p>
            <a:r>
              <a:rPr lang="en-AU" dirty="0" smtClean="0"/>
              <a:t>Recent programs: -</a:t>
            </a:r>
          </a:p>
          <a:p>
            <a:r>
              <a:rPr lang="en-AU" dirty="0" smtClean="0"/>
              <a:t>				Students/year	1</a:t>
            </a:r>
            <a:r>
              <a:rPr lang="en-AU" baseline="30000" dirty="0" smtClean="0"/>
              <a:t>st</a:t>
            </a:r>
            <a:r>
              <a:rPr lang="en-AU" dirty="0" smtClean="0"/>
              <a:t> graduates</a:t>
            </a:r>
            <a:endParaRPr lang="en-AU" dirty="0"/>
          </a:p>
          <a:p>
            <a:r>
              <a:rPr lang="en-AU" dirty="0" smtClean="0"/>
              <a:t>James Cook, Townsville	 	50  - 75		2010</a:t>
            </a:r>
          </a:p>
          <a:p>
            <a:r>
              <a:rPr lang="en-AU" dirty="0" smtClean="0"/>
              <a:t>Charles Sturt, Wagga			30 – 60		2010 (mid year graduation)</a:t>
            </a:r>
          </a:p>
          <a:p>
            <a:r>
              <a:rPr lang="en-AU" dirty="0" smtClean="0"/>
              <a:t>Adelaide University.			~40		2013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763445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0" y="18519"/>
            <a:ext cx="6768752" cy="720080"/>
          </a:xfrm>
        </p:spPr>
        <p:txBody>
          <a:bodyPr/>
          <a:lstStyle/>
          <a:p>
            <a:r>
              <a:rPr lang="en-AU" dirty="0" smtClean="0"/>
              <a:t>Now to the next issue which arose in 2007 (Carrick Assessment project)…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sz="2800" i="1" dirty="0"/>
              <a:t>We </a:t>
            </a:r>
            <a:r>
              <a:rPr lang="en-US" sz="2800" i="1" dirty="0" smtClean="0"/>
              <a:t>continued </a:t>
            </a:r>
            <a:r>
              <a:rPr lang="en-US" sz="2800" i="1" dirty="0"/>
              <a:t>to have a small number of students entering 5</a:t>
            </a:r>
            <a:r>
              <a:rPr lang="en-US" sz="2800" i="1" baseline="30000" dirty="0"/>
              <a:t>th</a:t>
            </a:r>
            <a:r>
              <a:rPr lang="en-US" sz="2800" i="1" dirty="0"/>
              <a:t> year ill-prepared – some of these have to repeat and may eventually fail to graduate.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2800" dirty="0"/>
              <a:t>How can this be</a:t>
            </a:r>
            <a:r>
              <a:rPr lang="en-US" sz="2800" dirty="0" smtClean="0"/>
              <a:t>?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164125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88125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2139BABB-324D-470B-BF13-A585CAF898BD}" type="slidenum">
              <a:rPr lang="en-US"/>
              <a:pPr/>
              <a:t>21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en-US" dirty="0"/>
              <a:t>What we think is going wrong…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C00000"/>
                </a:solidFill>
              </a:rPr>
              <a:t>Communication: - </a:t>
            </a:r>
            <a:r>
              <a:rPr lang="en-US" sz="2800" dirty="0"/>
              <a:t>students from non-English speaking backgrounds 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C00000"/>
                </a:solidFill>
              </a:rPr>
              <a:t>Cultural: - </a:t>
            </a:r>
            <a:r>
              <a:rPr lang="en-US" sz="2800" dirty="0"/>
              <a:t>students may be unwilling to challenge/discuss  - too accepting of what is ‘taught’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C00000"/>
                </a:solidFill>
              </a:rPr>
              <a:t>‘Assessment training’ – </a:t>
            </a:r>
            <a:r>
              <a:rPr lang="en-US" sz="2800" dirty="0"/>
              <a:t>assessment tasks and awarding of marks in the earlier years may reward recall rather than processing /application of information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6417886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4176464" cy="648072"/>
          </a:xfrm>
        </p:spPr>
        <p:txBody>
          <a:bodyPr/>
          <a:lstStyle/>
          <a:p>
            <a:r>
              <a:rPr lang="en-AU" sz="3200" dirty="0" smtClean="0"/>
              <a:t>Again, look at the assessment…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760"/>
            <a:ext cx="3887663" cy="4827240"/>
          </a:xfrm>
        </p:spPr>
        <p:txBody>
          <a:bodyPr/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To </a:t>
            </a:r>
            <a:r>
              <a:rPr lang="en-US" sz="3200" dirty="0"/>
              <a:t>change the outcome, change the assessment</a:t>
            </a:r>
            <a:r>
              <a:rPr lang="en-US" sz="3200" dirty="0" smtClean="0"/>
              <a:t>!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Design </a:t>
            </a:r>
            <a:r>
              <a:rPr lang="en-US" sz="3200" dirty="0"/>
              <a:t>assessment to reward the desired behaviour</a:t>
            </a:r>
          </a:p>
          <a:p>
            <a:pPr algn="ctr"/>
            <a:endParaRPr lang="en-AU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Dsc00069"/>
          <p:cNvPicPr>
            <a:picLocks noChangeAspect="1" noChangeArrowheads="1"/>
          </p:cNvPicPr>
          <p:nvPr/>
        </p:nvPicPr>
        <p:blipFill>
          <a:blip r:embed="rId3" cstate="print"/>
          <a:srcRect l="6615"/>
          <a:stretch>
            <a:fillRect/>
          </a:stretch>
        </p:blipFill>
        <p:spPr bwMode="auto">
          <a:xfrm>
            <a:off x="4356100" y="0"/>
            <a:ext cx="4803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53386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6768752" cy="720080"/>
          </a:xfrm>
        </p:spPr>
        <p:txBody>
          <a:bodyPr/>
          <a:lstStyle/>
          <a:p>
            <a:r>
              <a:rPr lang="en-US" sz="2800" dirty="0"/>
              <a:t>New assessment task – oral/practical exam in anaesthesia at the end of 4</a:t>
            </a:r>
            <a:r>
              <a:rPr lang="en-US" sz="2800" baseline="30000" dirty="0"/>
              <a:t>th</a:t>
            </a:r>
            <a:r>
              <a:rPr lang="en-US" sz="2800" dirty="0"/>
              <a:t> year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i="1" dirty="0">
                <a:solidFill>
                  <a:srgbClr val="C00000"/>
                </a:solidFill>
              </a:rPr>
              <a:t>Rationale: 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oral </a:t>
            </a:r>
            <a:r>
              <a:rPr lang="en-US" sz="2800" dirty="0" smtClean="0"/>
              <a:t>exam - 5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/>
              <a:t>year assessment has a large oral exam component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Student is ‘exposed’ in an oral exam – no exam ‘tricks’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Examiner can explore the students reasoning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Questions ranked according to Bloom’s taxonomy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Topics </a:t>
            </a:r>
            <a:r>
              <a:rPr lang="en-US" sz="2800" dirty="0" smtClean="0"/>
              <a:t>provided, so targeted preparation</a:t>
            </a:r>
            <a:endParaRPr lang="en-US" sz="2800" dirty="0"/>
          </a:p>
          <a:p>
            <a:pPr>
              <a:buFontTx/>
              <a:buNone/>
            </a:pP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030971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/>
              <a:t>Aims…</a:t>
            </a:r>
            <a:endParaRPr lang="en-AU" sz="32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70000"/>
              </a:lnSpc>
            </a:pPr>
            <a:r>
              <a:rPr lang="en-US" sz="3200" dirty="0"/>
              <a:t>Ensure students carry forward the skills/understanding developed in 4</a:t>
            </a:r>
            <a:r>
              <a:rPr lang="en-US" sz="3200" baseline="30000" dirty="0"/>
              <a:t>th</a:t>
            </a:r>
            <a:r>
              <a:rPr lang="en-US" sz="3200" dirty="0"/>
              <a:t> year  </a:t>
            </a:r>
            <a:endParaRPr lang="en-US" sz="3200" dirty="0" smtClean="0"/>
          </a:p>
          <a:p>
            <a:pPr algn="ctr">
              <a:lnSpc>
                <a:spcPct val="170000"/>
              </a:lnSpc>
            </a:pPr>
            <a:r>
              <a:rPr lang="en-US" sz="3200" dirty="0" smtClean="0"/>
              <a:t>(</a:t>
            </a:r>
            <a:r>
              <a:rPr lang="en-US" sz="3200" dirty="0"/>
              <a:t>no learn &amp; flush!!)</a:t>
            </a:r>
          </a:p>
          <a:p>
            <a:pPr algn="ctr">
              <a:lnSpc>
                <a:spcPct val="170000"/>
              </a:lnSpc>
            </a:pPr>
            <a:r>
              <a:rPr lang="en-US" sz="3200" dirty="0"/>
              <a:t>Identify those students who may have problems in 5</a:t>
            </a:r>
            <a:r>
              <a:rPr lang="en-US" sz="3200" baseline="30000" dirty="0"/>
              <a:t>th</a:t>
            </a:r>
            <a:r>
              <a:rPr lang="en-US" sz="3200" dirty="0"/>
              <a:t> year &amp; plan remediation </a:t>
            </a:r>
          </a:p>
          <a:p>
            <a:pPr algn="ctr">
              <a:lnSpc>
                <a:spcPct val="170000"/>
              </a:lnSpc>
            </a:pP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534806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do we assess the assessment…</a:t>
            </a:r>
            <a:endParaRPr lang="en-A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641655" cy="4899248"/>
          </a:xfrm>
        </p:spPr>
        <p:txBody>
          <a:bodyPr/>
          <a:lstStyle/>
          <a:p>
            <a:pPr marL="457200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/>
              <a:t>Results attained by students</a:t>
            </a:r>
          </a:p>
          <a:p>
            <a:pPr marL="457200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/>
              <a:t>Which Q’s better handled by students</a:t>
            </a:r>
          </a:p>
          <a:p>
            <a:pPr marL="457200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/>
              <a:t>Focus group of students</a:t>
            </a:r>
          </a:p>
          <a:p>
            <a:pPr marL="457200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/>
              <a:t>Perceptions of consultant anaesthetists in 2008</a:t>
            </a:r>
          </a:p>
          <a:p>
            <a:pPr marL="457200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/>
              <a:t>Profession (beyond graduation)</a:t>
            </a:r>
          </a:p>
          <a:p>
            <a:pPr marL="457200" indent="-457200">
              <a:lnSpc>
                <a:spcPct val="160000"/>
              </a:lnSpc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0709495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Focus group…</a:t>
            </a:r>
            <a:endParaRPr lang="en-A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60000"/>
              </a:lnSpc>
            </a:pPr>
            <a:r>
              <a:rPr lang="en-US" sz="2400" dirty="0"/>
              <a:t>Students prepared all questions provided</a:t>
            </a:r>
          </a:p>
          <a:p>
            <a:pPr lvl="1">
              <a:lnSpc>
                <a:spcPct val="160000"/>
              </a:lnSpc>
            </a:pPr>
            <a:r>
              <a:rPr lang="en-US" sz="2400" dirty="0"/>
              <a:t>‘</a:t>
            </a:r>
            <a:r>
              <a:rPr lang="en-US" sz="2400" i="1" dirty="0"/>
              <a:t>invaluable experience’  ‘</a:t>
            </a:r>
          </a:p>
          <a:p>
            <a:pPr lvl="1">
              <a:lnSpc>
                <a:spcPct val="160000"/>
              </a:lnSpc>
            </a:pPr>
            <a:r>
              <a:rPr lang="en-US" sz="2400" i="1" dirty="0"/>
              <a:t>good preparation for 5</a:t>
            </a:r>
            <a:r>
              <a:rPr lang="en-US" sz="2400" i="1" baseline="30000" dirty="0"/>
              <a:t>th</a:t>
            </a:r>
            <a:r>
              <a:rPr lang="en-US" sz="2400" i="1" dirty="0"/>
              <a:t> year’</a:t>
            </a:r>
          </a:p>
          <a:p>
            <a:pPr lvl="1">
              <a:lnSpc>
                <a:spcPct val="160000"/>
              </a:lnSpc>
            </a:pPr>
            <a:r>
              <a:rPr lang="en-US" sz="2400" i="1" dirty="0"/>
              <a:t>‘affirming and confidence boosting’</a:t>
            </a:r>
          </a:p>
          <a:p>
            <a:pPr lvl="1">
              <a:lnSpc>
                <a:spcPct val="160000"/>
              </a:lnSpc>
            </a:pPr>
            <a:r>
              <a:rPr lang="en-US" sz="2400" i="1" dirty="0"/>
              <a:t>‘questions need to be more searching’</a:t>
            </a:r>
          </a:p>
          <a:p>
            <a:pPr lvl="1">
              <a:lnSpc>
                <a:spcPct val="160000"/>
              </a:lnSpc>
            </a:pPr>
            <a:r>
              <a:rPr lang="en-US" sz="2400" i="1" dirty="0"/>
              <a:t>‘improved understanding’</a:t>
            </a:r>
          </a:p>
          <a:p>
            <a:pPr>
              <a:lnSpc>
                <a:spcPct val="160000"/>
              </a:lnSpc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6793957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/>
              <a:t>Further development…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OSCE’s (Objective Structured Clinical Examinations) introduced in lower years of the program</a:t>
            </a:r>
          </a:p>
          <a:p>
            <a:pPr algn="ctr"/>
            <a:r>
              <a:rPr lang="en-AU" sz="3200" dirty="0" smtClean="0"/>
              <a:t>These are significant hurdles!</a:t>
            </a:r>
          </a:p>
          <a:p>
            <a:pPr algn="ctr"/>
            <a:r>
              <a:rPr lang="en-AU" sz="3200" dirty="0" smtClean="0"/>
              <a:t>Aim to ‘net’ those with problems early enough to redirect their energies and increase the likelihood of success in the program overall</a:t>
            </a:r>
          </a:p>
          <a:p>
            <a:pPr algn="ctr"/>
            <a:endParaRPr lang="en-AU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613318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Shouldn’t we have started at the beginning? 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96752"/>
            <a:ext cx="4103687" cy="4899248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AU" sz="2400" dirty="0" smtClean="0"/>
              <a:t>Problems not really obvious until the later years</a:t>
            </a:r>
          </a:p>
          <a:p>
            <a:pPr algn="ctr">
              <a:lnSpc>
                <a:spcPct val="200000"/>
              </a:lnSpc>
            </a:pPr>
            <a:r>
              <a:rPr lang="en-AU" sz="2400" dirty="0" smtClean="0"/>
              <a:t>We do seem to be working in reverse!!</a:t>
            </a:r>
          </a:p>
          <a:p>
            <a:pPr algn="ctr">
              <a:lnSpc>
                <a:spcPct val="200000"/>
              </a:lnSpc>
            </a:pPr>
            <a:r>
              <a:rPr lang="en-AU" sz="2400" dirty="0" smtClean="0"/>
              <a:t>Back to selection of students?</a:t>
            </a:r>
            <a:endParaRPr lang="en-AU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 descr="G:\Seagate Backup\VET-46VYX1S\C\DATA\Pictures\051207\DSC01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26227" y="1702567"/>
            <a:ext cx="5198634" cy="3898976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Overall, what are we trying to achieve…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4248472" cy="5258494"/>
          </a:xfrm>
        </p:spPr>
        <p:txBody>
          <a:bodyPr/>
          <a:lstStyle/>
          <a:p>
            <a:r>
              <a:rPr lang="en-AU" sz="2800" dirty="0" smtClean="0"/>
              <a:t>Capture the elusive ‘clinical acumen’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800" dirty="0"/>
              <a:t>d</a:t>
            </a:r>
            <a:r>
              <a:rPr lang="en-AU" sz="2800" dirty="0" smtClean="0"/>
              <a:t>efine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800" dirty="0" smtClean="0"/>
              <a:t>create meaningful learning objectives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800" dirty="0"/>
              <a:t>d</a:t>
            </a:r>
            <a:r>
              <a:rPr lang="en-AU" sz="2800" dirty="0" smtClean="0"/>
              <a:t>esign learning experiences that empower students to develop clinical acumen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800" dirty="0" smtClean="0"/>
              <a:t>create meaningful measures</a:t>
            </a:r>
          </a:p>
          <a:p>
            <a:endParaRPr lang="en-AU" sz="2800" dirty="0" smtClean="0"/>
          </a:p>
          <a:p>
            <a:endParaRPr lang="en-AU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362" name="Picture 2" descr="C:\Data\Photos\Dogs\Fourth years + 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507" y="1916832"/>
            <a:ext cx="4440493" cy="3330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5285297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772400" cy="719137"/>
          </a:xfrm>
        </p:spPr>
        <p:txBody>
          <a:bodyPr/>
          <a:lstStyle/>
          <a:p>
            <a:r>
              <a:rPr lang="en-AU" dirty="0" smtClean="0"/>
              <a:t>Veterinary Program </a:t>
            </a:r>
            <a:r>
              <a:rPr lang="en-AU" dirty="0"/>
              <a:t>a</a:t>
            </a:r>
            <a:r>
              <a:rPr lang="en-AU" dirty="0" smtClean="0"/>
              <a:t>t UQ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5 year program</a:t>
            </a:r>
          </a:p>
          <a:p>
            <a:endParaRPr lang="en-A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/>
              <a:t>3 years pre-clinical</a:t>
            </a:r>
          </a:p>
          <a:p>
            <a:pPr marL="974725" lvl="1" indent="-342900">
              <a:buFont typeface="Arial" pitchFamily="34" charset="0"/>
              <a:buChar char="•"/>
            </a:pPr>
            <a:r>
              <a:rPr lang="en-AU" sz="2000" dirty="0" smtClean="0"/>
              <a:t>Foundation sciences</a:t>
            </a:r>
          </a:p>
          <a:p>
            <a:pPr marL="1574800" lvl="2" indent="-342900">
              <a:buFont typeface="Arial" pitchFamily="34" charset="0"/>
              <a:buChar char="•"/>
            </a:pPr>
            <a:r>
              <a:rPr lang="en-AU" sz="1600" dirty="0" smtClean="0"/>
              <a:t>Anatomy, physiology, biochemistry, pathology, infectious diseases,  reproduction, animal handling </a:t>
            </a:r>
            <a:r>
              <a:rPr lang="en-AU" sz="1600" dirty="0" err="1" smtClean="0"/>
              <a:t>etc</a:t>
            </a:r>
            <a:endParaRPr lang="en-AU" sz="1600" dirty="0" smtClean="0"/>
          </a:p>
          <a:p>
            <a:pPr lvl="1" indent="0">
              <a:buNone/>
            </a:pPr>
            <a:endParaRPr lang="en-A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/>
              <a:t>2 years clinical</a:t>
            </a:r>
          </a:p>
          <a:p>
            <a:pPr marL="974725" lvl="1" indent="-342900">
              <a:buFont typeface="Arial" pitchFamily="34" charset="0"/>
              <a:buChar char="•"/>
            </a:pPr>
            <a:r>
              <a:rPr lang="en-AU" sz="2000" dirty="0" smtClean="0"/>
              <a:t>4</a:t>
            </a:r>
            <a:r>
              <a:rPr lang="en-AU" sz="2000" baseline="30000" dirty="0" smtClean="0"/>
              <a:t>th</a:t>
            </a:r>
            <a:r>
              <a:rPr lang="en-AU" sz="2000" dirty="0" smtClean="0"/>
              <a:t> yr  Lectures, </a:t>
            </a:r>
            <a:r>
              <a:rPr lang="en-AU" sz="2000" dirty="0" err="1" smtClean="0"/>
              <a:t>pracs</a:t>
            </a:r>
            <a:r>
              <a:rPr lang="en-AU" sz="2000" dirty="0" smtClean="0"/>
              <a:t> etc</a:t>
            </a:r>
          </a:p>
          <a:p>
            <a:pPr marL="974725" lvl="1" indent="-342900">
              <a:buFont typeface="Arial" pitchFamily="34" charset="0"/>
              <a:buChar char="•"/>
            </a:pPr>
            <a:r>
              <a:rPr lang="en-AU" sz="2000" dirty="0" smtClean="0"/>
              <a:t>5</a:t>
            </a:r>
            <a:r>
              <a:rPr lang="en-AU" sz="2000" baseline="30000" dirty="0" smtClean="0"/>
              <a:t>th</a:t>
            </a:r>
            <a:r>
              <a:rPr lang="en-AU" sz="2000" dirty="0" smtClean="0"/>
              <a:t> yr Clinics (medicine, surgery, anaesthesia, radiology etc), pathology &amp; public health, professional studies</a:t>
            </a:r>
          </a:p>
          <a:p>
            <a:pPr marL="1574800" lvl="2" indent="-342900">
              <a:buFont typeface="Arial" pitchFamily="34" charset="0"/>
              <a:buChar char="•"/>
            </a:pPr>
            <a:r>
              <a:rPr lang="en-AU" sz="1600" dirty="0" smtClean="0"/>
              <a:t>Clinical experiences are grouped in relation to species </a:t>
            </a:r>
            <a:r>
              <a:rPr lang="en-AU" sz="1600" dirty="0" err="1" smtClean="0"/>
              <a:t>eg</a:t>
            </a:r>
            <a:r>
              <a:rPr lang="en-AU" sz="1600" dirty="0" smtClean="0"/>
              <a:t>  production animals,  companion animals, horses</a:t>
            </a:r>
            <a:endParaRPr lang="en-AU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343056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In universal children's language…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862" cy="4970462"/>
          </a:xfrm>
        </p:spPr>
        <p:txBody>
          <a:bodyPr/>
          <a:lstStyle/>
          <a:p>
            <a:pPr algn="ctr"/>
            <a:r>
              <a:rPr lang="en-AU" sz="3600" dirty="0" smtClean="0"/>
              <a:t>Are we there yet!</a:t>
            </a:r>
          </a:p>
          <a:p>
            <a:pPr algn="ctr"/>
            <a:endParaRPr lang="en-AU" sz="3600" dirty="0" smtClean="0"/>
          </a:p>
          <a:p>
            <a:pPr algn="ctr"/>
            <a:r>
              <a:rPr lang="en-AU" sz="3600" dirty="0" smtClean="0"/>
              <a:t>No – and we never will be – for me, that’s what makes teaching so interesting!</a:t>
            </a:r>
          </a:p>
          <a:p>
            <a:pPr algn="ctr"/>
            <a:endParaRPr lang="en-AU" sz="3600" dirty="0" smtClean="0"/>
          </a:p>
          <a:p>
            <a:pPr algn="ctr"/>
            <a:r>
              <a:rPr lang="en-AU" sz="3600" dirty="0" smtClean="0"/>
              <a:t>All disease states are dynamic – so is program development</a:t>
            </a:r>
            <a:endParaRPr lang="en-AU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42358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" y="7218"/>
            <a:ext cx="9144050" cy="685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393A-4DDF-4677-80A7-5C87E9B80642}" type="slidenum">
              <a:rPr lang="en-AU" smtClean="0"/>
              <a:pPr/>
              <a:t>31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CRICOS Provider No 00025B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9139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A\Pictures\Elephant\ANNA COLLAGE\Anna &amp; foot 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86721" cy="6304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393A-4DDF-4677-80A7-5C87E9B80642}" type="slidenum">
              <a:rPr lang="en-AU" smtClean="0"/>
              <a:pPr/>
              <a:t>32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CRICOS Provider No 00025B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5270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-14486"/>
            <a:ext cx="7260449" cy="687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393A-4DDF-4677-80A7-5C87E9B80642}" type="slidenum">
              <a:rPr lang="en-AU" smtClean="0"/>
              <a:pPr/>
              <a:t>33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CRICOS Provider No 00025B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3113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A\Pictures\Elephant\ANNA COLLAGE\Abu and X-ray te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34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393A-4DDF-4677-80A7-5C87E9B80642}" type="slidenum">
              <a:rPr lang="en-AU" smtClean="0"/>
              <a:pPr/>
              <a:t>34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CRICOS Provider No 00025B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6552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CRICOS Provider No 00025B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393A-4DDF-4677-80A7-5C87E9B80642}" type="slidenum">
              <a:rPr lang="en-AU" smtClean="0"/>
              <a:pPr/>
              <a:t>35</a:t>
            </a:fld>
            <a:endParaRPr lang="en-AU"/>
          </a:p>
        </p:txBody>
      </p:sp>
      <p:pic>
        <p:nvPicPr>
          <p:cNvPr id="3074" name="Picture 2" descr="G:\Seagate Backup\VET-46VYX1S\C\DATA\Pictures\Elephant\FOOT ON 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Abu rear end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4133" y="0"/>
            <a:ext cx="4501179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4499992" y="1772816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</a:rPr>
              <a:t>The End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393A-4DDF-4677-80A7-5C87E9B80642}" type="slidenum">
              <a:rPr lang="en-AU" smtClean="0"/>
              <a:pPr/>
              <a:t>36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CRICOS Provider No 00025B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837880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4" y="28982"/>
            <a:ext cx="7295910" cy="879738"/>
          </a:xfrm>
        </p:spPr>
        <p:txBody>
          <a:bodyPr/>
          <a:lstStyle/>
          <a:p>
            <a:r>
              <a:rPr lang="en-AU" dirty="0" smtClean="0"/>
              <a:t>I teach anaesthesia </a:t>
            </a:r>
            <a:r>
              <a:rPr lang="en-AU" dirty="0"/>
              <a:t>to 4</a:t>
            </a:r>
            <a:r>
              <a:rPr lang="en-AU" baseline="30000" dirty="0"/>
              <a:t>th</a:t>
            </a:r>
            <a:r>
              <a:rPr lang="en-AU" dirty="0"/>
              <a:t> &amp; 5</a:t>
            </a:r>
            <a:r>
              <a:rPr lang="en-AU" baseline="30000" dirty="0"/>
              <a:t>th</a:t>
            </a:r>
            <a:r>
              <a:rPr lang="en-AU" dirty="0"/>
              <a:t> year Vet </a:t>
            </a:r>
            <a:r>
              <a:rPr lang="en-AU" dirty="0" smtClean="0"/>
              <a:t>students (for 30 years)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We take our animals to the vet to regain or retain good health.  What’s the potential for morbidity (sickness) or mortality as a result of the visit: -</a:t>
            </a:r>
            <a:endParaRPr lang="en-A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/>
              <a:t>Clinicians may fail to cure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/>
              <a:t>Surgeons may maim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/>
              <a:t>A</a:t>
            </a:r>
            <a:r>
              <a:rPr lang="en-AU" sz="2400" dirty="0" smtClean="0"/>
              <a:t>naesthetists kill or seriously impair</a:t>
            </a:r>
          </a:p>
          <a:p>
            <a:endParaRPr lang="en-AU" sz="2400" dirty="0"/>
          </a:p>
          <a:p>
            <a:r>
              <a:rPr lang="en-AU" sz="2400" dirty="0" smtClean="0"/>
              <a:t>This is a really important discipline!!!  </a:t>
            </a:r>
          </a:p>
          <a:p>
            <a:endParaRPr lang="en-AU" sz="2400" dirty="0"/>
          </a:p>
          <a:p>
            <a:endParaRPr lang="en-AU" sz="2400" dirty="0" smtClean="0"/>
          </a:p>
          <a:p>
            <a:pPr algn="ctr"/>
            <a:r>
              <a:rPr lang="en-AU" sz="2400" dirty="0" smtClean="0"/>
              <a:t>We must make sure our graduates are </a:t>
            </a:r>
            <a:r>
              <a:rPr lang="en-AU" sz="2400" dirty="0" smtClean="0">
                <a:solidFill>
                  <a:srgbClr val="C00000"/>
                </a:solidFill>
              </a:rPr>
              <a:t>‘practice safe’</a:t>
            </a:r>
          </a:p>
          <a:p>
            <a:pPr algn="ctr"/>
            <a:r>
              <a:rPr lang="en-AU" sz="2400" dirty="0" smtClean="0"/>
              <a:t>To cause an anaesthetic death is devastating!!!! </a:t>
            </a:r>
            <a:r>
              <a:rPr lang="en-AU" dirty="0" smtClean="0"/>
              <a:t>  For everyone!</a:t>
            </a:r>
            <a:endParaRPr lang="en-AU" sz="2400" dirty="0"/>
          </a:p>
        </p:txBody>
      </p:sp>
      <p:pic>
        <p:nvPicPr>
          <p:cNvPr id="2050" name="Picture 2" descr="C:\DATA\Pictures\Lion\Robbie 3\Recovery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77731"/>
            <a:ext cx="3320434" cy="2955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9123323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539552" y="4509120"/>
            <a:ext cx="4896544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72400" cy="719137"/>
          </a:xfrm>
        </p:spPr>
        <p:txBody>
          <a:bodyPr/>
          <a:lstStyle/>
          <a:p>
            <a:r>
              <a:rPr lang="en-AU" dirty="0" smtClean="0"/>
              <a:t>My role in the UQ Vet School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4744"/>
            <a:ext cx="4463727" cy="4971256"/>
          </a:xfrm>
        </p:spPr>
        <p:txBody>
          <a:bodyPr/>
          <a:lstStyle/>
          <a:p>
            <a:r>
              <a:rPr lang="en-AU" sz="2400" dirty="0" smtClean="0"/>
              <a:t>Anaesthesia – the MOST important discipline!  (ownership in the extreme!)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/>
              <a:t>Fourth year</a:t>
            </a:r>
          </a:p>
          <a:p>
            <a:pPr marL="974725" lvl="1" indent="-342900">
              <a:buFont typeface="Arial" pitchFamily="34" charset="0"/>
              <a:buChar char="•"/>
            </a:pPr>
            <a:r>
              <a:rPr lang="en-AU" sz="2000" dirty="0" smtClean="0"/>
              <a:t>15 lectures </a:t>
            </a:r>
          </a:p>
          <a:p>
            <a:pPr marL="974725" lvl="1" indent="-342900">
              <a:buFont typeface="Arial" pitchFamily="34" charset="0"/>
              <a:buChar char="•"/>
            </a:pPr>
            <a:r>
              <a:rPr lang="en-AU" sz="2000" dirty="0" smtClean="0"/>
              <a:t>Prac classes (14 hours prac /student)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/>
              <a:t>Fifth year</a:t>
            </a:r>
          </a:p>
          <a:p>
            <a:pPr marL="974725" lvl="1" indent="-342900">
              <a:buFont typeface="Arial" pitchFamily="34" charset="0"/>
              <a:buChar char="•"/>
            </a:pPr>
            <a:r>
              <a:rPr lang="en-AU" sz="2000" dirty="0" smtClean="0"/>
              <a:t>9 h prac/tutorial</a:t>
            </a:r>
          </a:p>
          <a:p>
            <a:pPr marL="974725" lvl="1" indent="-342900">
              <a:buFont typeface="Arial" pitchFamily="34" charset="0"/>
              <a:buChar char="•"/>
            </a:pPr>
            <a:r>
              <a:rPr lang="en-AU" sz="2000" dirty="0" smtClean="0"/>
              <a:t>5 days supervised clinical cases</a:t>
            </a:r>
          </a:p>
          <a:p>
            <a:pPr lvl="1" indent="-631825">
              <a:buNone/>
            </a:pPr>
            <a:r>
              <a:rPr lang="en-AU" sz="2000" dirty="0" smtClean="0"/>
              <a:t>In, 2013 fifth years will have 10 days clinical work, no </a:t>
            </a:r>
            <a:r>
              <a:rPr lang="en-AU" sz="2000" dirty="0" err="1" smtClean="0"/>
              <a:t>pracs</a:t>
            </a:r>
            <a:r>
              <a:rPr lang="en-AU" sz="2000" dirty="0" smtClean="0"/>
              <a:t>/tutorials</a:t>
            </a:r>
            <a:endParaRPr lang="en-AU" sz="2000" dirty="0"/>
          </a:p>
        </p:txBody>
      </p:sp>
      <p:pic>
        <p:nvPicPr>
          <p:cNvPr id="3074" name="Picture 2" descr="C:\DATA\Pictures\Monkey\118_1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4729"/>
            <a:ext cx="4427834" cy="3321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0990522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836712"/>
            <a:ext cx="8280400" cy="35290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Veterinary Counter Practice</a:t>
            </a:r>
            <a:b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A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treatise on the diseases of animals and the most suitable remedies for them.</a:t>
            </a:r>
            <a:br>
              <a:rPr kumimoji="0" lang="en-A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AU" sz="2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WRITTEN EXPRESSLY FOR CHEMISTS AND DRUGISTS</a:t>
            </a:r>
            <a:r>
              <a:rPr kumimoji="0" lang="en-AU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by qualified and experienced members of the Royal College of Veterinary Surgeons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1930 Edition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4213" y="4437063"/>
            <a:ext cx="8135937" cy="194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“There is an increasing disposition on the part of owners of animals to have them anaesthetised as a preliminary to all serious operations”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6480720" cy="720080"/>
          </a:xfrm>
        </p:spPr>
        <p:txBody>
          <a:bodyPr/>
          <a:lstStyle/>
          <a:p>
            <a:r>
              <a:rPr lang="en-AU" dirty="0" smtClean="0"/>
              <a:t>A developing discipline.  From this....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980727"/>
            <a:ext cx="8281169" cy="55438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ts val="3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“For horses and cattle pure chloroform is to be preferred and is </a:t>
            </a:r>
            <a:r>
              <a:rPr kumimoji="0" lang="en-A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practically</a:t>
            </a:r>
            <a:r>
              <a:rPr kumimoji="0" lang="en-AU" sz="2400" b="0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free from danger</a:t>
            </a:r>
            <a:r>
              <a:rPr kumimoji="0" lang="en-AU" sz="2400" b="0" i="1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  <a:r>
              <a:rPr kumimoji="0" lang="en-A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Dogs and cats are bad subjects for total anaesthesia, and the A.C.E. mixture (alcohol 1 vol, chloroform 2 </a:t>
            </a:r>
            <a:r>
              <a:rPr kumimoji="0" lang="en-AU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vols</a:t>
            </a:r>
            <a:r>
              <a:rPr kumimoji="0" lang="en-A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ether 3 </a:t>
            </a:r>
            <a:r>
              <a:rPr kumimoji="0" lang="en-AU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vols</a:t>
            </a:r>
            <a:r>
              <a:rPr kumimoji="0" lang="en-A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so much used in human practice, is by some chosen in preference to ether alone, which for dogs is safest, but in  the case of cats too exciting.  For the latter a mixture of 3 parts of chloroform and 1 part of ether has been found to answer best.</a:t>
            </a:r>
            <a:r>
              <a:rPr kumimoji="0" lang="en-AU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base" latinLnBrk="0" hangingPunct="1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½ pages on general anaesthesia and local anaesthesia in </a:t>
            </a:r>
          </a:p>
          <a:p>
            <a:pPr marL="0" marR="0" lvl="0" indent="0" algn="ctr" defTabSz="914400" rtl="0" eaLnBrk="1" fontAlgn="base" latinLnBrk="0" hangingPunct="1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horses, cows, cats &amp; dogs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 this....</a:t>
            </a:r>
            <a:endParaRPr lang="en-AU" dirty="0"/>
          </a:p>
        </p:txBody>
      </p:sp>
      <p:pic>
        <p:nvPicPr>
          <p:cNvPr id="1026" name="Picture 2" descr="E:\DCIM\101MSDCF\DSC00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03" y="1125538"/>
            <a:ext cx="6627282" cy="4970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768752" cy="720080"/>
          </a:xfrm>
        </p:spPr>
        <p:txBody>
          <a:bodyPr/>
          <a:lstStyle/>
          <a:p>
            <a:r>
              <a:rPr lang="en-AU" dirty="0" smtClean="0"/>
              <a:t>What determines that a new graduate is ‘Practice safe??’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4751759" cy="5043264"/>
          </a:xfrm>
        </p:spPr>
        <p:txBody>
          <a:bodyPr/>
          <a:lstStyle/>
          <a:p>
            <a:r>
              <a:rPr lang="en-AU" sz="2800" dirty="0" smtClean="0"/>
              <a:t>Sound scientific principles</a:t>
            </a:r>
          </a:p>
          <a:p>
            <a:r>
              <a:rPr lang="en-AU" sz="2800" dirty="0" smtClean="0"/>
              <a:t>Extensive clinical knowledge</a:t>
            </a:r>
          </a:p>
          <a:p>
            <a:r>
              <a:rPr lang="en-AU" sz="2800" dirty="0" smtClean="0"/>
              <a:t>Clinical ‘acumen’</a:t>
            </a:r>
          </a:p>
          <a:p>
            <a:endParaRPr lang="en-AU" sz="2800" dirty="0"/>
          </a:p>
          <a:p>
            <a:r>
              <a:rPr lang="en-AU" sz="2800" dirty="0" smtClean="0"/>
              <a:t>Acumen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800" dirty="0" smtClean="0"/>
              <a:t>the </a:t>
            </a:r>
            <a:r>
              <a:rPr lang="en-AU" sz="2800" dirty="0"/>
              <a:t>ability to make good judgments and quick </a:t>
            </a:r>
            <a:r>
              <a:rPr lang="en-AU" sz="2800" dirty="0" smtClean="0"/>
              <a:t>decisions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800" dirty="0" smtClean="0"/>
              <a:t>keen </a:t>
            </a:r>
            <a:r>
              <a:rPr lang="en-AU" sz="2800" dirty="0"/>
              <a:t>insight or </a:t>
            </a:r>
            <a:r>
              <a:rPr lang="en-AU" sz="2800" dirty="0" smtClean="0"/>
              <a:t>shrewdness</a:t>
            </a:r>
          </a:p>
          <a:p>
            <a:endParaRPr lang="en-AU" sz="2800" dirty="0"/>
          </a:p>
          <a:p>
            <a:endParaRPr lang="en-AU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CRICOS Provider No 00025B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DSC0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4075" y="2204864"/>
            <a:ext cx="3899925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17194782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2186</Words>
  <Application>Microsoft Office PowerPoint</Application>
  <PresentationFormat>On-screen Show (4:3)</PresentationFormat>
  <Paragraphs>334</Paragraphs>
  <Slides>36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Blank Presentation</vt:lpstr>
      <vt:lpstr>Custom Design</vt:lpstr>
      <vt:lpstr>Teaching Veterinary Anaesthesia: Are we there yet? </vt:lpstr>
      <vt:lpstr>Veterinary Science in Australia…  </vt:lpstr>
      <vt:lpstr>Veterinary Program at UQ</vt:lpstr>
      <vt:lpstr>I teach anaesthesia to 4th &amp; 5th year Vet students (for 30 years) </vt:lpstr>
      <vt:lpstr>My role in the UQ Vet School</vt:lpstr>
      <vt:lpstr>A developing discipline.  From this....</vt:lpstr>
      <vt:lpstr>Slide 7</vt:lpstr>
      <vt:lpstr>To this....</vt:lpstr>
      <vt:lpstr>What determines that a new graduate is ‘Practice safe??’</vt:lpstr>
      <vt:lpstr>How do you define clinical acumen : - </vt:lpstr>
      <vt:lpstr>One-45 clinical assessment anaesthesia definitions</vt:lpstr>
      <vt:lpstr>Slide 12</vt:lpstr>
      <vt:lpstr>The day the light went on for me about assessment…</vt:lpstr>
      <vt:lpstr>Slide 14</vt:lpstr>
      <vt:lpstr>Problem… </vt:lpstr>
      <vt:lpstr>Response…</vt:lpstr>
      <vt:lpstr>What’s good about oral exams...</vt:lpstr>
      <vt:lpstr>What’s bad about oral exams...</vt:lpstr>
      <vt:lpstr>Outcomes…</vt:lpstr>
      <vt:lpstr>Now to the next issue which arose in 2007 (Carrick Assessment project)… </vt:lpstr>
      <vt:lpstr>What we think is going wrong…</vt:lpstr>
      <vt:lpstr>Again, look at the assessment…</vt:lpstr>
      <vt:lpstr>New assessment task – oral/practical exam in anaesthesia at the end of 4th year</vt:lpstr>
      <vt:lpstr>Aims…</vt:lpstr>
      <vt:lpstr>How do we assess the assessment…</vt:lpstr>
      <vt:lpstr>Focus group…</vt:lpstr>
      <vt:lpstr>Further development…</vt:lpstr>
      <vt:lpstr>Shouldn’t we have started at the beginning?  </vt:lpstr>
      <vt:lpstr>Overall, what are we trying to achieve…</vt:lpstr>
      <vt:lpstr>In universal children's language…</vt:lpstr>
      <vt:lpstr>Slide 31</vt:lpstr>
      <vt:lpstr>Slide 32</vt:lpstr>
      <vt:lpstr>Slide 33</vt:lpstr>
      <vt:lpstr>Slide 34</vt:lpstr>
      <vt:lpstr>Slide 35</vt:lpstr>
      <vt:lpstr>Slide 36</vt:lpstr>
    </vt:vector>
  </TitlesOfParts>
  <Company>University of Queensland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Veterinary Anaesthesia: Are we winning?</dc:title>
  <dc:creator>Helen Keates</dc:creator>
  <cp:lastModifiedBy>Helen Keates</cp:lastModifiedBy>
  <cp:revision>50</cp:revision>
  <dcterms:created xsi:type="dcterms:W3CDTF">2012-05-17T05:01:55Z</dcterms:created>
  <dcterms:modified xsi:type="dcterms:W3CDTF">2012-06-06T03:02:25Z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